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Lst>
  <p:sldSz cy="5143500" cx="9144000"/>
  <p:notesSz cx="6858000" cy="9144000"/>
  <p:embeddedFontLst>
    <p:embeddedFont>
      <p:font typeface="Raleway SemiBold"/>
      <p:regular r:id="rId116"/>
      <p:bold r:id="rId117"/>
      <p:italic r:id="rId118"/>
      <p:boldItalic r:id="rId119"/>
    </p:embeddedFont>
    <p:embeddedFont>
      <p:font typeface="Raleway"/>
      <p:regular r:id="rId120"/>
      <p:bold r:id="rId121"/>
      <p:italic r:id="rId122"/>
      <p:boldItalic r:id="rId123"/>
    </p:embeddedFont>
    <p:embeddedFont>
      <p:font typeface="Roboto"/>
      <p:regular r:id="rId124"/>
      <p:bold r:id="rId125"/>
      <p:italic r:id="rId126"/>
      <p:boldItalic r:id="rId127"/>
    </p:embeddedFont>
    <p:embeddedFont>
      <p:font typeface="Raleway Medium"/>
      <p:regular r:id="rId128"/>
      <p:bold r:id="rId129"/>
      <p:italic r:id="rId130"/>
      <p:boldItalic r:id="rId131"/>
    </p:embeddedFont>
    <p:embeddedFont>
      <p:font typeface="Proxima Nova Semibold"/>
      <p:regular r:id="rId132"/>
      <p:bold r:id="rId133"/>
      <p:boldItalic r:id="rId134"/>
    </p:embeddedFont>
    <p:embeddedFont>
      <p:font typeface="Barlow Light"/>
      <p:regular r:id="rId135"/>
      <p:bold r:id="rId136"/>
      <p:italic r:id="rId137"/>
      <p:boldItalic r:id="rId138"/>
    </p:embeddedFont>
    <p:embeddedFont>
      <p:font typeface="Barlow"/>
      <p:regular r:id="rId139"/>
      <p:bold r:id="rId140"/>
      <p:italic r:id="rId141"/>
      <p:boldItalic r:id="rId1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RalewayMedium-bold.fntdata"/><Relationship Id="rId128" Type="http://schemas.openxmlformats.org/officeDocument/2006/relationships/font" Target="fonts/RalewayMedium-regular.fntdata"/><Relationship Id="rId127" Type="http://schemas.openxmlformats.org/officeDocument/2006/relationships/font" Target="fonts/Roboto-boldItalic.fntdata"/><Relationship Id="rId126" Type="http://schemas.openxmlformats.org/officeDocument/2006/relationships/font" Target="fonts/Roboto-italic.fntdata"/><Relationship Id="rId26" Type="http://schemas.openxmlformats.org/officeDocument/2006/relationships/slide" Target="slides/slide21.xml"/><Relationship Id="rId121" Type="http://schemas.openxmlformats.org/officeDocument/2006/relationships/font" Target="fonts/Raleway-bold.fntdata"/><Relationship Id="rId25" Type="http://schemas.openxmlformats.org/officeDocument/2006/relationships/slide" Target="slides/slide20.xml"/><Relationship Id="rId120" Type="http://schemas.openxmlformats.org/officeDocument/2006/relationships/font" Target="fonts/Raleway-regular.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Roboto-bold.fntdata"/><Relationship Id="rId29" Type="http://schemas.openxmlformats.org/officeDocument/2006/relationships/slide" Target="slides/slide24.xml"/><Relationship Id="rId124" Type="http://schemas.openxmlformats.org/officeDocument/2006/relationships/font" Target="fonts/Roboto-regular.fntdata"/><Relationship Id="rId123" Type="http://schemas.openxmlformats.org/officeDocument/2006/relationships/font" Target="fonts/Raleway-boldItalic.fntdata"/><Relationship Id="rId122" Type="http://schemas.openxmlformats.org/officeDocument/2006/relationships/font" Target="fonts/Raleway-italic.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RalewaySemiBold-italic.fntdata"/><Relationship Id="rId117" Type="http://schemas.openxmlformats.org/officeDocument/2006/relationships/font" Target="fonts/RalewaySemiBold-bold.fntdata"/><Relationship Id="rId116" Type="http://schemas.openxmlformats.org/officeDocument/2006/relationships/font" Target="fonts/RalewaySemiBold-regular.fntdata"/><Relationship Id="rId115" Type="http://schemas.openxmlformats.org/officeDocument/2006/relationships/slide" Target="slides/slide110.xml"/><Relationship Id="rId119" Type="http://schemas.openxmlformats.org/officeDocument/2006/relationships/font" Target="fonts/RalewaySemiBold-boldItalic.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2" Type="http://schemas.openxmlformats.org/officeDocument/2006/relationships/font" Target="fonts/Barlow-boldItalic.fntdata"/><Relationship Id="rId141" Type="http://schemas.openxmlformats.org/officeDocument/2006/relationships/font" Target="fonts/Barlow-italic.fntdata"/><Relationship Id="rId140" Type="http://schemas.openxmlformats.org/officeDocument/2006/relationships/font" Target="fonts/Barlow-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Barlow-regular.fntdata"/><Relationship Id="rId138" Type="http://schemas.openxmlformats.org/officeDocument/2006/relationships/font" Target="fonts/BarlowLight-boldItalic.fntdata"/><Relationship Id="rId137" Type="http://schemas.openxmlformats.org/officeDocument/2006/relationships/font" Target="fonts/BarlowLight-italic.fntdata"/><Relationship Id="rId132" Type="http://schemas.openxmlformats.org/officeDocument/2006/relationships/font" Target="fonts/ProximaNovaSemibold-regular.fntdata"/><Relationship Id="rId131" Type="http://schemas.openxmlformats.org/officeDocument/2006/relationships/font" Target="fonts/RalewayMedium-boldItalic.fntdata"/><Relationship Id="rId130" Type="http://schemas.openxmlformats.org/officeDocument/2006/relationships/font" Target="fonts/RalewayMedium-italic.fntdata"/><Relationship Id="rId136" Type="http://schemas.openxmlformats.org/officeDocument/2006/relationships/font" Target="fonts/BarlowLight-bold.fntdata"/><Relationship Id="rId135" Type="http://schemas.openxmlformats.org/officeDocument/2006/relationships/font" Target="fonts/BarlowLight-regular.fntdata"/><Relationship Id="rId134" Type="http://schemas.openxmlformats.org/officeDocument/2006/relationships/font" Target="fonts/ProximaNovaSemibold-boldItalic.fntdata"/><Relationship Id="rId133" Type="http://schemas.openxmlformats.org/officeDocument/2006/relationships/font" Target="fonts/ProximaNovaSemibold-bold.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API/StyleSheet" TargetMode="External"/><Relationship Id="rId3" Type="http://schemas.openxmlformats.org/officeDocument/2006/relationships/hyperlink" Target="https://developer.mozilla.org/en-US/docs/Web/HTML" TargetMode="External"/><Relationship Id="rId4" Type="http://schemas.openxmlformats.org/officeDocument/2006/relationships/hyperlink" Target="https://developer.mozilla.org/en-US/docs/Web/XML/XML_introduction" TargetMode="External"/><Relationship Id="rId5" Type="http://schemas.openxmlformats.org/officeDocument/2006/relationships/hyperlink" Target="https://developer.mozilla.org/en-US/docs/Web/SVG" TargetMode="External"/><Relationship Id="rId6" Type="http://schemas.openxmlformats.org/officeDocument/2006/relationships/hyperlink" Target="https://developer.mozilla.org/en-US/docs/Web/MathML" TargetMode="External"/><Relationship Id="rId7" Type="http://schemas.openxmlformats.org/officeDocument/2006/relationships/hyperlink" Target="https://developer.mozilla.org/en-US/docs/Glossary/XHTML"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Style/CSS20/history.html"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m.wikipedia.org/wiki/Cascading_Style_Sheets" TargetMode="External"/><Relationship Id="rId3" Type="http://schemas.openxmlformats.org/officeDocument/2006/relationships/hyperlink" Target="https://en.wikipedia.org/wiki/H%C3%A5kon_Wium_Lie" TargetMode="External"/><Relationship Id="rId4" Type="http://schemas.openxmlformats.org/officeDocument/2006/relationships/hyperlink" Target="https://en.wikipedia.org/wiki/Bert_Bos" TargetMode="External"/><Relationship Id="rId11" Type="http://schemas.openxmlformats.org/officeDocument/2006/relationships/hyperlink" Target="https://en.wikipedia.org/wiki/CSS#cite_note-44" TargetMode="External"/><Relationship Id="rId10" Type="http://schemas.openxmlformats.org/officeDocument/2006/relationships/hyperlink" Target="https://en.wikipedia.org/wiki/Z-index" TargetMode="External"/><Relationship Id="rId9" Type="http://schemas.openxmlformats.org/officeDocument/2006/relationships/hyperlink" Target="https://en.wikipedia.org/wiki/Table_(HTML)" TargetMode="External"/><Relationship Id="rId5" Type="http://schemas.openxmlformats.org/officeDocument/2006/relationships/hyperlink" Target="https://en.wikipedia.org/wiki/CSS#cite_note-41" TargetMode="External"/><Relationship Id="rId6" Type="http://schemas.openxmlformats.org/officeDocument/2006/relationships/hyperlink" Target="https://en.wikipedia.org/wiki/CSS#cite_note-42" TargetMode="External"/><Relationship Id="rId7" Type="http://schemas.openxmlformats.org/officeDocument/2006/relationships/hyperlink" Target="https://en.wikipedia.org/wiki/Typeface" TargetMode="External"/><Relationship Id="rId8" Type="http://schemas.openxmlformats.org/officeDocument/2006/relationships/hyperlink" Target="https://en.wikipedia.org/wiki/Alignment_(typesetting)" TargetMode="External"/></Relationships>
</file>

<file path=ppt/notesSlides/_rels/notesSlide110.xml.rels><?xml version="1.0" encoding="UTF-8" standalone="yes"?><Relationships xmlns="http://schemas.openxmlformats.org/package/2006/relationships"><Relationship Id="rId40" Type="http://schemas.openxmlformats.org/officeDocument/2006/relationships/hyperlink" Target="https://www.amazon.com/It-Ends-with-Us-Colleen-Hoover-audiobook/dp/B01GGU0XWC/ref=sr_1_1?qid=1646500637&amp;refinements=p_n_feature_browse-bin%3A2656022011&amp;rnid=618072011&amp;s=books&amp;sr=1-1" TargetMode="External"/><Relationship Id="rId42" Type="http://schemas.openxmlformats.org/officeDocument/2006/relationships/hyperlink" Target="https://www.amazon.com/It-Ends-with-Us-Colleen-Hoover-audiobook/dp/B01GGU0XWC/ref=sr_1_1?qid=1646500637&amp;refinements=p_n_feature_browse-bin%3A2656022011&amp;rnid=618072011&amp;s=books&amp;sr=1-1" TargetMode="External"/><Relationship Id="rId41" Type="http://schemas.openxmlformats.org/officeDocument/2006/relationships/hyperlink" Target="https://www.amazon.com/It-Ends-with-Us-Colleen-Hoover-audiobook/dp/B01GGU0XWC/ref=sr_1_1?qid=1646500637&amp;refinements=p_n_feature_browse-bin%3A2656022011&amp;rnid=618072011&amp;s=books&amp;sr=1-1" TargetMode="External"/><Relationship Id="rId44" Type="http://schemas.openxmlformats.org/officeDocument/2006/relationships/hyperlink" Target="https://www.amazon.com/Ends-Us-Colleen-Hoover/dp/1797107453/ref=sr_1_1?qid=1646500637&amp;refinements=p_n_feature_browse-bin%3A2656022011&amp;rnid=618072011&amp;s=books&amp;sr=1-1" TargetMode="External"/><Relationship Id="rId43" Type="http://schemas.openxmlformats.org/officeDocument/2006/relationships/hyperlink" Target="https://www.amazon.com/Ends-Us-Novel-Colleen-Hoover/dp/1982143657/ref=sr_1_1?qid=1646500637&amp;refinements=p_n_feature_browse-bin%3A2656022011&amp;rnid=618072011&amp;s=books&amp;sr=1-1" TargetMode="External"/><Relationship Id="rId46" Type="http://schemas.openxmlformats.org/officeDocument/2006/relationships/hyperlink" Target="https://www.amazon.com/s?i=stripbooks&amp;bbn=1000&amp;rh=n%3A283155%2Cn%3A2%2Cp_n_feature_browse-bin%3A2656022011&amp;dc&amp;qid=1646500637&amp;rnid=1000&amp;ref=sr_nr_n_2" TargetMode="External"/><Relationship Id="rId45" Type="http://schemas.openxmlformats.org/officeDocument/2006/relationships/hyperlink" Target="https://www.amazon.com/s?i=stripbooks&amp;bbn=1000&amp;rh=n%3A283155%2Cn%3A1%2Cp_n_feature_browse-bin%3A2656022011&amp;dc&amp;qid=1646500637&amp;rnid=1000&amp;ref=sr_nr_n_1" TargetMode="External"/><Relationship Id="rId1" Type="http://schemas.openxmlformats.org/officeDocument/2006/relationships/notesMaster" Target="../notesMasters/notesMaster1.xml"/><Relationship Id="rId2" Type="http://schemas.openxmlformats.org/officeDocument/2006/relationships/hyperlink" Target="https://www.amazon.com/Ends-Us-Novel-Colleen-Hoover/dp/1501110365/ref=sr_1_1?qid=1646500637&amp;refinements=p_n_feature_browse-bin%3A2656022011&amp;rnid=618072011&amp;s=books&amp;sr=1-1" TargetMode="External"/><Relationship Id="rId3" Type="http://schemas.openxmlformats.org/officeDocument/2006/relationships/hyperlink" Target="https://www.amazon.com/Colleen-Hoover/e/B006SKAK42?ref=sr_ntt_srch_lnk_1&amp;qid=1646500637&amp;sr=1-1" TargetMode="External"/><Relationship Id="rId4" Type="http://schemas.openxmlformats.org/officeDocument/2006/relationships/hyperlink" Target="https://www.amazon.com/Ends-Us-Novel-Colleen-Hoover/dp/1501110365/ref=sr_1_1?qid=1646500637&amp;refinements=p_n_feature_browse-bin%3A2656022011&amp;rnid=618072011&amp;s=books&amp;sr=1-1#customerReviews" TargetMode="External"/><Relationship Id="rId9" Type="http://schemas.openxmlformats.org/officeDocument/2006/relationships/hyperlink" Target="https://www.amazon.com/Ends-Us-Novel-Colleen-Hoover/dp/1501110365/ref=sr_1_1?qid=1646500637&amp;refinements=p_n_feature_browse-bin%3A2656022011&amp;rnid=618072011&amp;s=books&amp;sr=1-1" TargetMode="External"/><Relationship Id="rId48" Type="http://schemas.openxmlformats.org/officeDocument/2006/relationships/hyperlink" Target="https://www.amazon.com/s?i=stripbooks&amp;bbn=1000&amp;rh=n%3A283155%2Cn%3A3248857011%2Cp_n_feature_browse-bin%3A2656022011&amp;dc&amp;qid=1646500637&amp;rnid=1000&amp;ref=sr_nr_n_4" TargetMode="External"/><Relationship Id="rId47" Type="http://schemas.openxmlformats.org/officeDocument/2006/relationships/hyperlink" Target="https://www.amazon.com/s?i=stripbooks&amp;bbn=1000&amp;rh=n%3A283155%2Cn%3A3%2Cp_n_feature_browse-bin%3A2656022011&amp;dc&amp;qid=1646500637&amp;rnid=1000&amp;ref=sr_nr_n_3" TargetMode="External"/><Relationship Id="rId49" Type="http://schemas.openxmlformats.org/officeDocument/2006/relationships/hyperlink" Target="https://www.amazon.com/s?i=stripbooks&amp;bbn=1000&amp;rh=n%3A283155%2Cn%3A4%2Cp_n_feature_browse-bin%3A2656022011&amp;dc&amp;qid=1646500637&amp;rnid=1000&amp;ref=sr_nr_n_5" TargetMode="External"/><Relationship Id="rId5" Type="http://schemas.openxmlformats.org/officeDocument/2006/relationships/hyperlink" Target="https://www.amazon.com/Ends-Us-Novel-Colleen-Hoover/dp/1501110365/ref=sr_1_1?qid=1646500637&amp;refinements=p_n_feature_browse-bin%3A2656022011&amp;rnid=618072011&amp;s=books&amp;sr=1-1" TargetMode="External"/><Relationship Id="rId6" Type="http://schemas.openxmlformats.org/officeDocument/2006/relationships/hyperlink" Target="https://www.amazon.com/Ends-Us-Novel-Colleen-Hoover/dp/1501110365/ref=sr_1_1?qid=1646500637&amp;refinements=p_n_feature_browse-bin%3A2656022011&amp;rnid=618072011&amp;s=books&amp;sr=1-1" TargetMode="External"/><Relationship Id="rId7" Type="http://schemas.openxmlformats.org/officeDocument/2006/relationships/hyperlink" Target="https://www.amazon.com/Ends-Us-Novel-Colleen-Hoover/dp/1501110365/ref=sr_1_1?qid=1646500637&amp;refinements=p_n_feature_browse-bin%3A2656022011&amp;rnid=618072011&amp;s=books&amp;sr=1-1" TargetMode="External"/><Relationship Id="rId8" Type="http://schemas.openxmlformats.org/officeDocument/2006/relationships/hyperlink" Target="https://www.amazon.com/Ends-Us-Novel-Colleen-Hoover/dp/1501110365/ref=sr_1_1?qid=1646500637&amp;refinements=p_n_feature_browse-bin%3A2656022011&amp;rnid=618072011&amp;s=books&amp;sr=1-1" TargetMode="External"/><Relationship Id="rId31" Type="http://schemas.openxmlformats.org/officeDocument/2006/relationships/hyperlink" Target="https://www.amazon.com/It-Ends-with-Us-Colleen-Hoover-audiobook/dp/B01GGU0XWC/ref=sr_1_1?qid=1646500637&amp;refinements=p_n_feature_browse-bin%3A2656022011&amp;rnid=618072011&amp;s=books&amp;sr=1-1" TargetMode="External"/><Relationship Id="rId30" Type="http://schemas.openxmlformats.org/officeDocument/2006/relationships/hyperlink" Target="https://www.amazon.com/It-Ends-with-Us-Colleen-Hoover-audiobook/dp/B01GGU0XWC/ref=sr_1_1?qid=1646500637&amp;refinements=p_n_feature_browse-bin%3A2656022011&amp;rnid=618072011&amp;s=books&amp;sr=1-1" TargetMode="External"/><Relationship Id="rId33" Type="http://schemas.openxmlformats.org/officeDocument/2006/relationships/hyperlink" Target="https://www.amazon.com/It-Ends-with-Us-Colleen-Hoover-audiobook/dp/B01GGU0XWC/ref=sr_1_1?qid=1646500637&amp;refinements=p_n_feature_browse-bin%3A2656022011&amp;rnid=618072011&amp;s=books&amp;sr=1-1" TargetMode="External"/><Relationship Id="rId32" Type="http://schemas.openxmlformats.org/officeDocument/2006/relationships/hyperlink" Target="https://www.amazon.com/It-Ends-with-Us-Colleen-Hoover-audiobook/dp/B01GGU0XWC/ref=sr_1_1?qid=1646500637&amp;refinements=p_n_feature_browse-bin%3A2656022011&amp;rnid=618072011&amp;s=books&amp;sr=1-1" TargetMode="External"/><Relationship Id="rId35" Type="http://schemas.openxmlformats.org/officeDocument/2006/relationships/hyperlink" Target="https://www.amazon.com/It-Ends-with-Us-Colleen-Hoover-audiobook/dp/B01GGU0XWC/ref=sr_1_1?qid=1646500637&amp;refinements=p_n_feature_browse-bin%3A2656022011&amp;rnid=618072011&amp;s=books&amp;sr=1-1" TargetMode="External"/><Relationship Id="rId34" Type="http://schemas.openxmlformats.org/officeDocument/2006/relationships/hyperlink" Target="https://www.amazon.com/It-Ends-with-Us-Colleen-Hoover-audiobook/dp/B01GGU0XWC/ref=sr_1_1?qid=1646500637&amp;refinements=p_n_feature_browse-bin%3A2656022011&amp;rnid=618072011&amp;s=books&amp;sr=1-1" TargetMode="External"/><Relationship Id="rId37" Type="http://schemas.openxmlformats.org/officeDocument/2006/relationships/hyperlink" Target="https://www.amazon.com/It-Ends-with-Us-Colleen-Hoover-audiobook/dp/B01GGU0XWC/ref=sr_1_1?qid=1646500637&amp;refinements=p_n_feature_browse-bin%3A2656022011&amp;rnid=618072011&amp;s=books&amp;sr=1-1" TargetMode="External"/><Relationship Id="rId36" Type="http://schemas.openxmlformats.org/officeDocument/2006/relationships/hyperlink" Target="https://www.amazon.com/It-Ends-with-Us-Colleen-Hoover-audiobook/dp/B01GGU0XWC/ref=sr_1_1?qid=1646500637&amp;refinements=p_n_feature_browse-bin%3A2656022011&amp;rnid=618072011&amp;s=books&amp;sr=1-1" TargetMode="External"/><Relationship Id="rId39" Type="http://schemas.openxmlformats.org/officeDocument/2006/relationships/hyperlink" Target="https://www.amazon.com/It-Ends-with-Us-Colleen-Hoover-audiobook/dp/B01GGU0XWC/ref=sr_1_1?qid=1646500637&amp;refinements=p_n_feature_browse-bin%3A2656022011&amp;rnid=618072011&amp;s=books&amp;sr=1-1" TargetMode="External"/><Relationship Id="rId38" Type="http://schemas.openxmlformats.org/officeDocument/2006/relationships/hyperlink" Target="https://www.amazon.com/It-Ends-with-Us-Colleen-Hoover-audiobook/dp/B01GGU0XWC/ref=sr_1_1?qid=1646500637&amp;refinements=p_n_feature_browse-bin%3A2656022011&amp;rnid=618072011&amp;s=books&amp;sr=1-1" TargetMode="External"/><Relationship Id="rId20" Type="http://schemas.openxmlformats.org/officeDocument/2006/relationships/hyperlink" Target="https://www.amazon.com/Ends-Us-Novel-Colleen-Hoover-ebook/dp/B0176M3U10/ref=sr_1_1?qid=1646500637&amp;refinements=p_n_feature_browse-bin%3A2656022011&amp;rnid=618072011&amp;s=books&amp;sr=1-1" TargetMode="External"/><Relationship Id="rId22" Type="http://schemas.openxmlformats.org/officeDocument/2006/relationships/hyperlink" Target="https://www.amazon.com/Ends-Us-Novel-Colleen-Hoover-ebook/dp/B0176M3U10/ref=sr_1_1?qid=1646500637&amp;refinements=p_n_feature_browse-bin%3A2656022011&amp;rnid=618072011&amp;s=books&amp;sr=1-1" TargetMode="External"/><Relationship Id="rId21" Type="http://schemas.openxmlformats.org/officeDocument/2006/relationships/hyperlink" Target="https://www.amazon.com/Ends-Us-Novel-Colleen-Hoover-ebook/dp/B0176M3U10/ref=sr_1_1?qid=1646500637&amp;refinements=p_n_feature_browse-bin%3A2656022011&amp;rnid=618072011&amp;s=books&amp;sr=1-1" TargetMode="External"/><Relationship Id="rId24" Type="http://schemas.openxmlformats.org/officeDocument/2006/relationships/hyperlink" Target="https://www.amazon.com/Ends-Us-Novel-Colleen-Hoover-ebook/dp/B0176M3U10/ref=sr_1_1?qid=1646500637&amp;refinements=p_n_feature_browse-bin%3A2656022011&amp;rnid=618072011&amp;s=books&amp;sr=1-1" TargetMode="External"/><Relationship Id="rId23" Type="http://schemas.openxmlformats.org/officeDocument/2006/relationships/hyperlink" Target="https://www.amazon.com/Ends-Us-Novel-Colleen-Hoover-ebook/dp/B0176M3U10/ref=sr_1_1?qid=1646500637&amp;refinements=p_n_feature_browse-bin%3A2656022011&amp;rnid=618072011&amp;s=books&amp;sr=1-1" TargetMode="External"/><Relationship Id="rId60" Type="http://schemas.openxmlformats.org/officeDocument/2006/relationships/hyperlink" Target="https://www.amazon.com/s?i=stripbooks&amp;bbn=1000&amp;rh=n%3A283155%2Cn%3A10777%2Cp_n_feature_browse-bin%3A2656022011&amp;dc&amp;qid=1646500637&amp;rnid=1000&amp;ref=sr_nr_n_16" TargetMode="External"/><Relationship Id="rId26" Type="http://schemas.openxmlformats.org/officeDocument/2006/relationships/hyperlink" Target="https://www.amazon.com/Ends-Us-Novel-Colleen-Hoover-ebook/dp/B0176M3U10/ref=sr_1_1?qid=1646500637&amp;refinements=p_n_feature_browse-bin%3A2656022011&amp;rnid=618072011&amp;s=books&amp;sr=1-1" TargetMode="External"/><Relationship Id="rId25" Type="http://schemas.openxmlformats.org/officeDocument/2006/relationships/hyperlink" Target="https://www.amazon.com/Ends-Us-Novel-Colleen-Hoover-ebook/dp/B0176M3U10/ref=sr_1_1?qid=1646500637&amp;refinements=p_n_feature_browse-bin%3A2656022011&amp;rnid=618072011&amp;s=books&amp;sr=1-1" TargetMode="External"/><Relationship Id="rId28" Type="http://schemas.openxmlformats.org/officeDocument/2006/relationships/hyperlink" Target="https://www.amazon.com/Ends-Us-Novel-Colleen-Hoover-ebook/dp/B0176M3U10/ref=sr_1_1?qid=1646500637&amp;refinements=p_n_feature_browse-bin%3A2656022011&amp;rnid=618072011&amp;s=books&amp;sr=1-1" TargetMode="External"/><Relationship Id="rId27" Type="http://schemas.openxmlformats.org/officeDocument/2006/relationships/hyperlink" Target="https://www.amazon.com/Ends-Us-Novel-Colleen-Hoover-ebook/dp/B0176M3U10/ref=sr_1_1?qid=1646500637&amp;refinements=p_n_feature_browse-bin%3A2656022011&amp;rnid=618072011&amp;s=books&amp;sr=1-1" TargetMode="External"/><Relationship Id="rId29" Type="http://schemas.openxmlformats.org/officeDocument/2006/relationships/hyperlink" Target="https://www.amazon.com/It-Ends-with-Us-Colleen-Hoover-audiobook/dp/B01GGU0XWC/ref=sr_1_1?qid=1646500637&amp;refinements=p_n_feature_browse-bin%3A2656022011&amp;rnid=618072011&amp;s=books&amp;sr=1-1" TargetMode="External"/><Relationship Id="rId51" Type="http://schemas.openxmlformats.org/officeDocument/2006/relationships/hyperlink" Target="https://www.amazon.com/s?i=stripbooks&amp;bbn=1000&amp;rh=n%3A283155%2Cn%3A4366%2Cp_n_feature_browse-bin%3A2656022011&amp;dc&amp;qid=1646500637&amp;rnid=1000&amp;ref=sr_nr_n_7" TargetMode="External"/><Relationship Id="rId50" Type="http://schemas.openxmlformats.org/officeDocument/2006/relationships/hyperlink" Target="https://www.amazon.com/s?i=stripbooks&amp;bbn=1000&amp;rh=n%3A283155%2Cn%3A12290%2Cp_n_feature_browse-bin%3A2656022011&amp;dc&amp;qid=1646500637&amp;rnid=1000&amp;ref=sr_nr_n_6" TargetMode="External"/><Relationship Id="rId53" Type="http://schemas.openxmlformats.org/officeDocument/2006/relationships/hyperlink" Target="https://www.amazon.com/s?i=stripbooks&amp;bbn=1000&amp;rh=n%3A283155%2Cn%3A6%2Cp_n_feature_browse-bin%3A2656022011&amp;dc&amp;qid=1646500637&amp;rnid=1000&amp;ref=sr_nr_n_9" TargetMode="External"/><Relationship Id="rId52" Type="http://schemas.openxmlformats.org/officeDocument/2006/relationships/hyperlink" Target="https://www.amazon.com/s?i=stripbooks&amp;bbn=1000&amp;rh=n%3A283155%2Cn%3A5%2Cp_n_feature_browse-bin%3A2656022011&amp;dc&amp;qid=1646500637&amp;rnid=1000&amp;ref=sr_nr_n_8" TargetMode="External"/><Relationship Id="rId11" Type="http://schemas.openxmlformats.org/officeDocument/2006/relationships/hyperlink" Target="https://www.amazon.com/Ends-Us-Novel-Colleen-Hoover/dp/1501110365/ref=sr_1_1?qid=1646500637&amp;refinements=p_n_feature_browse-bin%3A2656022011&amp;rnid=618072011&amp;s=books&amp;sr=1-1" TargetMode="External"/><Relationship Id="rId55" Type="http://schemas.openxmlformats.org/officeDocument/2006/relationships/hyperlink" Target="https://www.amazon.com/s?i=stripbooks&amp;bbn=1000&amp;rh=n%3A283155%2Cn%3A8975347011%2Cp_n_feature_browse-bin%3A2656022011&amp;dc&amp;qid=1646500637&amp;rnid=1000&amp;ref=sr_nr_n_11" TargetMode="External"/><Relationship Id="rId10" Type="http://schemas.openxmlformats.org/officeDocument/2006/relationships/hyperlink" Target="https://www.amazon.com/Ends-Us-Novel-Colleen-Hoover/dp/1501110365/ref=sr_1_1?qid=1646500637&amp;refinements=p_n_feature_browse-bin%3A2656022011&amp;rnid=618072011&amp;s=books&amp;sr=1-1" TargetMode="External"/><Relationship Id="rId54" Type="http://schemas.openxmlformats.org/officeDocument/2006/relationships/hyperlink" Target="https://www.amazon.com/s?i=stripbooks&amp;bbn=1000&amp;rh=n%3A283155%2Cn%3A48%2Cp_n_feature_browse-bin%3A2656022011&amp;dc&amp;qid=1646500637&amp;rnid=1000&amp;ref=sr_nr_n_10" TargetMode="External"/><Relationship Id="rId13" Type="http://schemas.openxmlformats.org/officeDocument/2006/relationships/hyperlink" Target="https://www.amazon.com/Ends-Us-Novel-Colleen-Hoover/dp/1501110365/ref=sr_1_1?qid=1646500637&amp;refinements=p_n_feature_browse-bin%3A2656022011&amp;rnid=618072011&amp;s=books&amp;sr=1-1" TargetMode="External"/><Relationship Id="rId57" Type="http://schemas.openxmlformats.org/officeDocument/2006/relationships/hyperlink" Target="https://www.amazon.com/s?i=stripbooks&amp;bbn=1000&amp;rh=n%3A283155%2Cn%3A10%2Cp_n_feature_browse-bin%3A2656022011&amp;dc&amp;qid=1646500637&amp;rnid=1000&amp;ref=sr_nr_n_13" TargetMode="External"/><Relationship Id="rId12" Type="http://schemas.openxmlformats.org/officeDocument/2006/relationships/hyperlink" Target="https://www.amazon.com/Ends-Us-Novel-Colleen-Hoover/dp/1501110365/ref=sr_1_1?qid=1646500637&amp;refinements=p_n_feature_browse-bin%3A2656022011&amp;rnid=618072011&amp;s=books&amp;sr=1-1" TargetMode="External"/><Relationship Id="rId56" Type="http://schemas.openxmlformats.org/officeDocument/2006/relationships/hyperlink" Target="https://www.amazon.com/s?i=stripbooks&amp;bbn=1000&amp;rh=n%3A283155%2Cn%3A173507%2Cp_n_feature_browse-bin%3A2656022011&amp;dc&amp;qid=1646500637&amp;rnid=1000&amp;ref=sr_nr_n_12" TargetMode="External"/><Relationship Id="rId15" Type="http://schemas.openxmlformats.org/officeDocument/2006/relationships/hyperlink" Target="https://www.amazon.com/Ends-Us-Novel-Colleen-Hoover/dp/1501110365/ref=sr_1_1?qid=1646500637&amp;refinements=p_n_feature_browse-bin%3A2656022011&amp;rnid=618072011&amp;s=books&amp;sr=1-1" TargetMode="External"/><Relationship Id="rId59" Type="http://schemas.openxmlformats.org/officeDocument/2006/relationships/hyperlink" Target="https://www.amazon.com/s?i=stripbooks&amp;bbn=1000&amp;rh=n%3A283155%2Cn%3A86%2Cp_n_feature_browse-bin%3A2656022011&amp;dc&amp;qid=1646500637&amp;rnid=1000&amp;ref=sr_nr_n_15" TargetMode="External"/><Relationship Id="rId14" Type="http://schemas.openxmlformats.org/officeDocument/2006/relationships/hyperlink" Target="https://www.amazon.com/Ends-Us-Novel-Colleen-Hoover/dp/1501110365/ref=sr_1_1?qid=1646500637&amp;refinements=p_n_feature_browse-bin%3A2656022011&amp;rnid=618072011&amp;s=books&amp;sr=1-1" TargetMode="External"/><Relationship Id="rId58" Type="http://schemas.openxmlformats.org/officeDocument/2006/relationships/hyperlink" Target="https://www.amazon.com/s?i=stripbooks&amp;bbn=1000&amp;rh=n%3A283155%2Cn%3A9%2Cp_n_feature_browse-bin%3A2656022011&amp;dc&amp;qid=1646500637&amp;rnid=1000&amp;ref=sr_nr_n_14" TargetMode="External"/><Relationship Id="rId17" Type="http://schemas.openxmlformats.org/officeDocument/2006/relationships/hyperlink" Target="https://www.amazon.com/Ends-Us-Novel-Colleen-Hoover/dp/1501110365/ref=sr_1_1?qid=1646500637&amp;refinements=p_n_feature_browse-bin%3A2656022011&amp;rnid=618072011&amp;s=books&amp;sr=1-1" TargetMode="External"/><Relationship Id="rId16" Type="http://schemas.openxmlformats.org/officeDocument/2006/relationships/hyperlink" Target="https://www.amazon.com/Ends-Us-Novel-Colleen-Hoover/dp/1501110365/ref=sr_1_1?qid=1646500637&amp;refinements=p_n_feature_browse-bin%3A2656022011&amp;rnid=618072011&amp;s=books&amp;sr=1-1" TargetMode="External"/><Relationship Id="rId19" Type="http://schemas.openxmlformats.org/officeDocument/2006/relationships/hyperlink" Target="https://www.amazon.com/gp/offer-listing/1501110365/ref=sr_1_1_olp?rnid=618072011&amp;s=books&amp;qid=1646500637&amp;sr=1-1&amp;refinements=p_n_feature_browse-bin%3A2656022011" TargetMode="External"/><Relationship Id="rId18" Type="http://schemas.openxmlformats.org/officeDocument/2006/relationships/hyperlink" Target="https://www.amazon.com/Ends-Us-Novel-Colleen-Hoover/dp/1501110365/ref=sr_1_1?qid=1646500637&amp;refinements=p_n_feature_browse-bin%3A2656022011&amp;rnid=618072011&amp;s=books&amp;sr=1-1"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Learn/Getting_started_with_the_web/CSS_basics#anatomy_of_a_css_rulese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otepad-plus-plus.or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Learn/CSS/Building_blocks/Cascade_and_inheritance#!important" TargetMode="External"/><Relationship Id="rId3" Type="http://schemas.openxmlformats.org/officeDocument/2006/relationships/hyperlink" Target="https://developer.mozilla.org/en-US/docs/Learn/CSS/Building_blocks/Cascade_and_inheritance#!important"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Learn/Getting_started_with_the_web/CSS_basics#different_types_of_selectors"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css/css_combinators.asp" TargetMode="External"/><Relationship Id="rId3" Type="http://schemas.openxmlformats.org/officeDocument/2006/relationships/hyperlink" Target="https://www.w3schools.com/css/css_pseudo_classes.asp" TargetMode="External"/><Relationship Id="rId4" Type="http://schemas.openxmlformats.org/officeDocument/2006/relationships/hyperlink" Target="https://www.w3schools.com/css/css_pseudo_elements.asp" TargetMode="External"/><Relationship Id="rId5" Type="http://schemas.openxmlformats.org/officeDocument/2006/relationships/hyperlink" Target="https://www.w3schools.com/css/css_attribute_selectors.asp"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3.org/Style/CSS/#specs"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CSS/border#values" TargetMode="External"/><Relationship Id="rId3" Type="http://schemas.openxmlformats.org/officeDocument/2006/relationships/hyperlink" Target="https://developer.mozilla.org/en-US/docs/Web/CSS/border-width" TargetMode="External"/><Relationship Id="rId4" Type="http://schemas.openxmlformats.org/officeDocument/2006/relationships/hyperlink" Target="https://developer.mozilla.org/en-US/docs/Web/CSS/border-style" TargetMode="External"/><Relationship Id="rId5" Type="http://schemas.openxmlformats.org/officeDocument/2006/relationships/hyperlink" Target="https://developer.mozilla.org/en-US/docs/Web/CSS/color_value" TargetMode="External"/><Relationship Id="rId6" Type="http://schemas.openxmlformats.org/officeDocument/2006/relationships/hyperlink" Target="https://developer.mozilla.org/en-US/docs/Web/CSS/border-color"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 name="Google Shape;4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tr-TR" sz="1800">
                <a:solidFill>
                  <a:srgbClr val="1B1B1B"/>
                </a:solidFill>
                <a:highlight>
                  <a:schemeClr val="lt1"/>
                </a:highlight>
              </a:rPr>
              <a:t>Cascading Style Sheets</a:t>
            </a:r>
            <a:r>
              <a:rPr lang="tr-TR" sz="1800">
                <a:solidFill>
                  <a:srgbClr val="1B1B1B"/>
                </a:solidFill>
                <a:highlight>
                  <a:schemeClr val="lt1"/>
                </a:highlight>
              </a:rPr>
              <a:t> (</a:t>
            </a:r>
            <a:r>
              <a:rPr b="1" lang="tr-TR" sz="1800">
                <a:solidFill>
                  <a:srgbClr val="1B1B1B"/>
                </a:solidFill>
                <a:highlight>
                  <a:schemeClr val="lt1"/>
                </a:highlight>
              </a:rPr>
              <a:t>CSS</a:t>
            </a:r>
            <a:r>
              <a:rPr lang="tr-TR" sz="1800">
                <a:solidFill>
                  <a:srgbClr val="1B1B1B"/>
                </a:solidFill>
                <a:highlight>
                  <a:schemeClr val="lt1"/>
                </a:highlight>
              </a:rPr>
              <a:t>) is a </a:t>
            </a:r>
            <a:r>
              <a:rPr lang="tr-TR" sz="1800" u="sng">
                <a:solidFill>
                  <a:srgbClr val="005282"/>
                </a:solidFill>
                <a:highlight>
                  <a:schemeClr val="lt1"/>
                </a:highlight>
                <a:hlinkClick r:id="rId2">
                  <a:extLst>
                    <a:ext uri="{A12FA001-AC4F-418D-AE19-62706E023703}">
                      <ahyp:hlinkClr val="tx"/>
                    </a:ext>
                  </a:extLst>
                </a:hlinkClick>
              </a:rPr>
              <a:t>stylesheet</a:t>
            </a:r>
            <a:r>
              <a:rPr lang="tr-TR" sz="1800">
                <a:solidFill>
                  <a:srgbClr val="1B1B1B"/>
                </a:solidFill>
                <a:highlight>
                  <a:schemeClr val="lt1"/>
                </a:highlight>
              </a:rPr>
              <a:t> language used to describe the presentation of a document written in </a:t>
            </a:r>
            <a:r>
              <a:rPr lang="tr-TR" sz="1800" u="sng">
                <a:solidFill>
                  <a:srgbClr val="005282"/>
                </a:solidFill>
                <a:highlight>
                  <a:schemeClr val="lt1"/>
                </a:highlight>
                <a:hlinkClick r:id="rId3">
                  <a:extLst>
                    <a:ext uri="{A12FA001-AC4F-418D-AE19-62706E023703}">
                      <ahyp:hlinkClr val="tx"/>
                    </a:ext>
                  </a:extLst>
                </a:hlinkClick>
              </a:rPr>
              <a:t>HTML</a:t>
            </a:r>
            <a:r>
              <a:rPr lang="tr-TR" sz="1800">
                <a:solidFill>
                  <a:srgbClr val="1B1B1B"/>
                </a:solidFill>
                <a:highlight>
                  <a:schemeClr val="lt1"/>
                </a:highlight>
              </a:rPr>
              <a:t> or </a:t>
            </a:r>
            <a:r>
              <a:rPr lang="tr-TR" sz="1800" u="sng">
                <a:solidFill>
                  <a:srgbClr val="005282"/>
                </a:solidFill>
                <a:highlight>
                  <a:schemeClr val="lt1"/>
                </a:highlight>
                <a:hlinkClick r:id="rId4">
                  <a:extLst>
                    <a:ext uri="{A12FA001-AC4F-418D-AE19-62706E023703}">
                      <ahyp:hlinkClr val="tx"/>
                    </a:ext>
                  </a:extLst>
                </a:hlinkClick>
              </a:rPr>
              <a:t>XML</a:t>
            </a:r>
            <a:r>
              <a:rPr lang="tr-TR" sz="1800">
                <a:solidFill>
                  <a:srgbClr val="1B1B1B"/>
                </a:solidFill>
                <a:highlight>
                  <a:schemeClr val="lt1"/>
                </a:highlight>
              </a:rPr>
              <a:t> (including XML dialects such as </a:t>
            </a:r>
            <a:r>
              <a:rPr lang="tr-TR" sz="1800" u="sng">
                <a:solidFill>
                  <a:srgbClr val="005282"/>
                </a:solidFill>
                <a:highlight>
                  <a:schemeClr val="lt1"/>
                </a:highlight>
                <a:hlinkClick r:id="rId5">
                  <a:extLst>
                    <a:ext uri="{A12FA001-AC4F-418D-AE19-62706E023703}">
                      <ahyp:hlinkClr val="tx"/>
                    </a:ext>
                  </a:extLst>
                </a:hlinkClick>
              </a:rPr>
              <a:t>SVG</a:t>
            </a:r>
            <a:r>
              <a:rPr lang="tr-TR" sz="1800">
                <a:solidFill>
                  <a:srgbClr val="1B1B1B"/>
                </a:solidFill>
                <a:highlight>
                  <a:schemeClr val="lt1"/>
                </a:highlight>
              </a:rPr>
              <a:t>, </a:t>
            </a:r>
            <a:r>
              <a:rPr lang="tr-TR" sz="1800" u="sng">
                <a:solidFill>
                  <a:srgbClr val="005282"/>
                </a:solidFill>
                <a:highlight>
                  <a:schemeClr val="lt1"/>
                </a:highlight>
                <a:hlinkClick r:id="rId6">
                  <a:extLst>
                    <a:ext uri="{A12FA001-AC4F-418D-AE19-62706E023703}">
                      <ahyp:hlinkClr val="tx"/>
                    </a:ext>
                  </a:extLst>
                </a:hlinkClick>
              </a:rPr>
              <a:t>MathML</a:t>
            </a:r>
            <a:r>
              <a:rPr lang="tr-TR" sz="1800">
                <a:solidFill>
                  <a:srgbClr val="1B1B1B"/>
                </a:solidFill>
                <a:highlight>
                  <a:schemeClr val="lt1"/>
                </a:highlight>
              </a:rPr>
              <a:t> or </a:t>
            </a:r>
            <a:r>
              <a:rPr lang="tr-TR" sz="1800" u="sng">
                <a:solidFill>
                  <a:srgbClr val="005282"/>
                </a:solidFill>
                <a:highlight>
                  <a:schemeClr val="lt1"/>
                </a:highlight>
                <a:hlinkClick r:id="rId7">
                  <a:extLst>
                    <a:ext uri="{A12FA001-AC4F-418D-AE19-62706E023703}">
                      <ahyp:hlinkClr val="tx"/>
                    </a:ext>
                  </a:extLst>
                </a:hlinkClick>
              </a:rPr>
              <a:t>XHTML</a:t>
            </a:r>
            <a:r>
              <a:rPr lang="tr-TR" sz="1800">
                <a:solidFill>
                  <a:srgbClr val="1B1B1B"/>
                </a:solidFill>
                <a:highlight>
                  <a:schemeClr val="lt1"/>
                </a:highlight>
              </a:rPr>
              <a:t>). CSS describes how elements should be rendered on screen, on paper, in speech, or on other media.</a:t>
            </a:r>
            <a:endParaRPr sz="1800">
              <a:solidFill>
                <a:schemeClr val="dk1"/>
              </a:solidFill>
            </a:endParaRPr>
          </a:p>
          <a:p>
            <a:pPr indent="0" lvl="0" marL="0" rtl="0" algn="l">
              <a:lnSpc>
                <a:spcPct val="100000"/>
              </a:lnSpc>
              <a:spcBef>
                <a:spcPts val="1800"/>
              </a:spcBef>
              <a:spcAft>
                <a:spcPts val="0"/>
              </a:spcAft>
              <a:buSzPts val="1400"/>
              <a:buNone/>
            </a:pPr>
            <a:r>
              <a:t/>
            </a:r>
            <a:endParaRPr sz="18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800">
                <a:solidFill>
                  <a:schemeClr val="dk1"/>
                </a:solidFill>
              </a:rPr>
              <a:t>open link and tell them to read by theirselves.</a:t>
            </a:r>
            <a:endParaRPr sz="1800">
              <a:solidFill>
                <a:schemeClr val="dk1"/>
              </a:solidFill>
            </a:endParaRPr>
          </a:p>
          <a:p>
            <a:pPr indent="0" lvl="0" marL="0" rtl="0" algn="l">
              <a:spcBef>
                <a:spcPts val="0"/>
              </a:spcBef>
              <a:spcAft>
                <a:spcPts val="0"/>
              </a:spcAft>
              <a:buClr>
                <a:schemeClr val="dk1"/>
              </a:buClr>
              <a:buSzPts val="1400"/>
              <a:buFont typeface="Arial"/>
              <a:buNone/>
            </a:pPr>
            <a:r>
              <a:rPr lang="tr-TR" sz="1800" u="sng">
                <a:solidFill>
                  <a:schemeClr val="hlink"/>
                </a:solidFill>
                <a:hlinkClick r:id="rId2"/>
              </a:rPr>
              <a:t>https://www.w3.org/Style/CSS20/history.html</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1" name="Shape 4201"/>
        <p:cNvGrpSpPr/>
        <p:nvPr/>
      </p:nvGrpSpPr>
      <p:grpSpPr>
        <a:xfrm>
          <a:off x="0" y="0"/>
          <a:ext cx="0" cy="0"/>
          <a:chOff x="0" y="0"/>
          <a:chExt cx="0" cy="0"/>
        </a:xfrm>
      </p:grpSpPr>
      <p:sp>
        <p:nvSpPr>
          <p:cNvPr id="4202" name="Google Shape;4202;g116d91dc4e6_0_37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3" name="Google Shape;4203;g116d91dc4e6_0_37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7" name="Shape 4347"/>
        <p:cNvGrpSpPr/>
        <p:nvPr/>
      </p:nvGrpSpPr>
      <p:grpSpPr>
        <a:xfrm>
          <a:off x="0" y="0"/>
          <a:ext cx="0" cy="0"/>
          <a:chOff x="0" y="0"/>
          <a:chExt cx="0" cy="0"/>
        </a:xfrm>
      </p:grpSpPr>
      <p:sp>
        <p:nvSpPr>
          <p:cNvPr id="4348" name="Google Shape;4348;g116d91dc4e6_0_38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9" name="Google Shape;4349;g116d91dc4e6_0_38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9" name="Shape 4359"/>
        <p:cNvGrpSpPr/>
        <p:nvPr/>
      </p:nvGrpSpPr>
      <p:grpSpPr>
        <a:xfrm>
          <a:off x="0" y="0"/>
          <a:ext cx="0" cy="0"/>
          <a:chOff x="0" y="0"/>
          <a:chExt cx="0" cy="0"/>
        </a:xfrm>
      </p:grpSpPr>
      <p:sp>
        <p:nvSpPr>
          <p:cNvPr id="4360" name="Google Shape;4360;g116d91dc4e6_0_38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1" name="Google Shape;4361;g116d91dc4e6_0_38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5" name="Shape 4505"/>
        <p:cNvGrpSpPr/>
        <p:nvPr/>
      </p:nvGrpSpPr>
      <p:grpSpPr>
        <a:xfrm>
          <a:off x="0" y="0"/>
          <a:ext cx="0" cy="0"/>
          <a:chOff x="0" y="0"/>
          <a:chExt cx="0" cy="0"/>
        </a:xfrm>
      </p:grpSpPr>
      <p:sp>
        <p:nvSpPr>
          <p:cNvPr id="4506" name="Google Shape;4506;g116d91dc4e6_0_40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7" name="Google Shape;4507;g116d91dc4e6_0_40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7" name="Shape 4517"/>
        <p:cNvGrpSpPr/>
        <p:nvPr/>
      </p:nvGrpSpPr>
      <p:grpSpPr>
        <a:xfrm>
          <a:off x="0" y="0"/>
          <a:ext cx="0" cy="0"/>
          <a:chOff x="0" y="0"/>
          <a:chExt cx="0" cy="0"/>
        </a:xfrm>
      </p:grpSpPr>
      <p:sp>
        <p:nvSpPr>
          <p:cNvPr id="4518" name="Google Shape;4518;g116d91dc4e6_0_40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9" name="Google Shape;4519;g116d91dc4e6_0_40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3" name="Shape 4663"/>
        <p:cNvGrpSpPr/>
        <p:nvPr/>
      </p:nvGrpSpPr>
      <p:grpSpPr>
        <a:xfrm>
          <a:off x="0" y="0"/>
          <a:ext cx="0" cy="0"/>
          <a:chOff x="0" y="0"/>
          <a:chExt cx="0" cy="0"/>
        </a:xfrm>
      </p:grpSpPr>
      <p:sp>
        <p:nvSpPr>
          <p:cNvPr id="4664" name="Google Shape;4664;g116d91dc4e6_0_4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5" name="Google Shape;4665;g116d91dc4e6_0_4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5" name="Shape 4675"/>
        <p:cNvGrpSpPr/>
        <p:nvPr/>
      </p:nvGrpSpPr>
      <p:grpSpPr>
        <a:xfrm>
          <a:off x="0" y="0"/>
          <a:ext cx="0" cy="0"/>
          <a:chOff x="0" y="0"/>
          <a:chExt cx="0" cy="0"/>
        </a:xfrm>
      </p:grpSpPr>
      <p:sp>
        <p:nvSpPr>
          <p:cNvPr id="4676" name="Google Shape;4676;g116d91dc4e6_0_4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7" name="Google Shape;4677;g116d91dc4e6_0_4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1" name="Shape 4821"/>
        <p:cNvGrpSpPr/>
        <p:nvPr/>
      </p:nvGrpSpPr>
      <p:grpSpPr>
        <a:xfrm>
          <a:off x="0" y="0"/>
          <a:ext cx="0" cy="0"/>
          <a:chOff x="0" y="0"/>
          <a:chExt cx="0" cy="0"/>
        </a:xfrm>
      </p:grpSpPr>
      <p:sp>
        <p:nvSpPr>
          <p:cNvPr id="4822" name="Google Shape;4822;g116d91dc4e6_0_43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3" name="Google Shape;4823;g116d91dc4e6_0_4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2400"/>
              <a:t>text-shadow: h-shadow v-shadow blur-radius color|none|initial|inherit;</a:t>
            </a:r>
            <a:endParaRPr sz="2400"/>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3" name="Shape 4833"/>
        <p:cNvGrpSpPr/>
        <p:nvPr/>
      </p:nvGrpSpPr>
      <p:grpSpPr>
        <a:xfrm>
          <a:off x="0" y="0"/>
          <a:ext cx="0" cy="0"/>
          <a:chOff x="0" y="0"/>
          <a:chExt cx="0" cy="0"/>
        </a:xfrm>
      </p:grpSpPr>
      <p:sp>
        <p:nvSpPr>
          <p:cNvPr id="4834" name="Google Shape;4834;g864e3ca62c_0_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5" name="Google Shape;4835;g864e3ca62c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9" name="Shape 4839"/>
        <p:cNvGrpSpPr/>
        <p:nvPr/>
      </p:nvGrpSpPr>
      <p:grpSpPr>
        <a:xfrm>
          <a:off x="0" y="0"/>
          <a:ext cx="0" cy="0"/>
          <a:chOff x="0" y="0"/>
          <a:chExt cx="0" cy="0"/>
        </a:xfrm>
      </p:grpSpPr>
      <p:sp>
        <p:nvSpPr>
          <p:cNvPr id="4840" name="Google Shape;4840;g12591d0f415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41" name="Google Shape;4841;g12591d0f4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TR" sz="1800">
                <a:solidFill>
                  <a:srgbClr val="333333"/>
                </a:solidFill>
                <a:highlight>
                  <a:schemeClr val="lt1"/>
                </a:highlight>
              </a:rPr>
              <a:t>According to </a:t>
            </a:r>
            <a:r>
              <a:rPr lang="tr-TR" sz="1800">
                <a:solidFill>
                  <a:srgbClr val="337AB7"/>
                </a:solidFill>
                <a:highlight>
                  <a:schemeClr val="lt1"/>
                </a:highlight>
                <a:uFill>
                  <a:noFill/>
                </a:uFill>
                <a:hlinkClick r:id="rId2">
                  <a:extLst>
                    <a:ext uri="{A12FA001-AC4F-418D-AE19-62706E023703}">
                      <ahyp:hlinkClr val="tx"/>
                    </a:ext>
                  </a:extLst>
                </a:hlinkClick>
              </a:rPr>
              <a:t>Wikipedia</a:t>
            </a:r>
            <a:r>
              <a:rPr lang="tr-TR" sz="1800">
                <a:solidFill>
                  <a:srgbClr val="333333"/>
                </a:solidFill>
                <a:highlight>
                  <a:schemeClr val="lt1"/>
                </a:highlight>
              </a:rPr>
              <a:t>, the birth of CSS is largely credited to Norwegian Håkon Wium Lie, who back in 1994 sought to create a universal standardised style sheet for the World Wide Web.</a:t>
            </a:r>
            <a:endParaRPr sz="1800">
              <a:solidFill>
                <a:srgbClr val="333333"/>
              </a:solidFill>
              <a:highlight>
                <a:schemeClr val="lt1"/>
              </a:highlight>
            </a:endParaRPr>
          </a:p>
          <a:p>
            <a:pPr indent="0" lvl="0" marL="0" rtl="0" algn="l">
              <a:lnSpc>
                <a:spcPct val="115000"/>
              </a:lnSpc>
              <a:spcBef>
                <a:spcPts val="800"/>
              </a:spcBef>
              <a:spcAft>
                <a:spcPts val="0"/>
              </a:spcAft>
              <a:buClr>
                <a:schemeClr val="dk1"/>
              </a:buClr>
              <a:buSzPts val="1100"/>
              <a:buFont typeface="Arial"/>
              <a:buNone/>
            </a:pPr>
            <a:r>
              <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tr-TR" sz="1800">
                <a:solidFill>
                  <a:srgbClr val="333333"/>
                </a:solidFill>
                <a:highlight>
                  <a:schemeClr val="lt1"/>
                </a:highlight>
              </a:rPr>
              <a:t>In 1996 CSS becomes to allow the user to select font style and size and change the colour of the text and background. </a:t>
            </a:r>
            <a:endParaRPr sz="1800">
              <a:solidFill>
                <a:srgbClr val="333333"/>
              </a:solidFill>
              <a:highlight>
                <a:schemeClr val="lt1"/>
              </a:highlight>
            </a:endParaRPr>
          </a:p>
          <a:p>
            <a:pPr indent="0" lvl="0" marL="0" rtl="0" algn="l">
              <a:lnSpc>
                <a:spcPct val="115000"/>
              </a:lnSpc>
              <a:spcBef>
                <a:spcPts val="800"/>
              </a:spcBef>
              <a:spcAft>
                <a:spcPts val="0"/>
              </a:spcAft>
              <a:buClr>
                <a:schemeClr val="dk1"/>
              </a:buClr>
              <a:buSzPts val="1100"/>
              <a:buFont typeface="Arial"/>
              <a:buNone/>
            </a:pPr>
            <a:r>
              <a:rPr lang="tr-TR" sz="1800">
                <a:solidFill>
                  <a:srgbClr val="333333"/>
                </a:solidFill>
                <a:highlight>
                  <a:schemeClr val="lt1"/>
                </a:highlight>
              </a:rPr>
              <a:t>In 1998 </a:t>
            </a:r>
            <a:r>
              <a:rPr b="1" lang="tr-TR" sz="1800">
                <a:solidFill>
                  <a:srgbClr val="333333"/>
                </a:solidFill>
                <a:highlight>
                  <a:schemeClr val="lt1"/>
                </a:highlight>
              </a:rPr>
              <a:t>CSS2</a:t>
            </a:r>
            <a:r>
              <a:rPr lang="tr-TR" sz="1800">
                <a:solidFill>
                  <a:srgbClr val="333333"/>
                </a:solidFill>
                <a:highlight>
                  <a:schemeClr val="lt1"/>
                </a:highlight>
              </a:rPr>
              <a:t> gains capabilities that allows the user to design page layout. </a:t>
            </a:r>
            <a:endParaRPr sz="1800">
              <a:solidFill>
                <a:srgbClr val="333333"/>
              </a:solidFill>
              <a:highlight>
                <a:schemeClr val="lt1"/>
              </a:highlight>
            </a:endParaRPr>
          </a:p>
          <a:p>
            <a:pPr indent="0" lvl="0" marL="0" rtl="0" algn="l">
              <a:lnSpc>
                <a:spcPct val="115000"/>
              </a:lnSpc>
              <a:spcBef>
                <a:spcPts val="800"/>
              </a:spcBef>
              <a:spcAft>
                <a:spcPts val="0"/>
              </a:spcAft>
              <a:buClr>
                <a:schemeClr val="dk1"/>
              </a:buClr>
              <a:buSzPts val="1100"/>
              <a:buFont typeface="Arial"/>
              <a:buNone/>
            </a:pPr>
            <a:r>
              <a:rPr lang="tr-TR" sz="1800">
                <a:solidFill>
                  <a:srgbClr val="333333"/>
                </a:solidFill>
                <a:highlight>
                  <a:schemeClr val="lt1"/>
                </a:highlight>
              </a:rPr>
              <a:t>In 1999 </a:t>
            </a:r>
            <a:r>
              <a:rPr b="1" lang="tr-TR" sz="1800">
                <a:solidFill>
                  <a:srgbClr val="333333"/>
                </a:solidFill>
                <a:highlight>
                  <a:schemeClr val="lt1"/>
                </a:highlight>
              </a:rPr>
              <a:t>CSS2</a:t>
            </a:r>
            <a:r>
              <a:rPr lang="tr-TR" sz="1800">
                <a:solidFill>
                  <a:srgbClr val="333333"/>
                </a:solidFill>
                <a:highlight>
                  <a:schemeClr val="lt1"/>
                </a:highlight>
              </a:rPr>
              <a:t>  starts to allow the user to create presentations from documents and to select from a wider range of fonts including those from Google and Typecast. Uniquely, CSS3 allows the user to incorporate rounded borders and use multiple columns. CSS3 is considered to be easier to use (when compared to CSS2) because it has different modules </a:t>
            </a:r>
            <a:endParaRPr sz="1800">
              <a:solidFill>
                <a:srgbClr val="333333"/>
              </a:solidFill>
              <a:highlight>
                <a:schemeClr val="lt1"/>
              </a:highlight>
            </a:endParaRPr>
          </a:p>
          <a:p>
            <a:pPr indent="0" lvl="0" marL="0" rtl="0" algn="l">
              <a:lnSpc>
                <a:spcPct val="115000"/>
              </a:lnSpc>
              <a:spcBef>
                <a:spcPts val="500"/>
              </a:spcBef>
              <a:spcAft>
                <a:spcPts val="0"/>
              </a:spcAft>
              <a:buClr>
                <a:schemeClr val="dk1"/>
              </a:buClr>
              <a:buSzPts val="1100"/>
              <a:buFont typeface="Arial"/>
              <a:buNone/>
            </a:pPr>
            <a:r>
              <a:t/>
            </a:r>
            <a:endParaRPr sz="1050">
              <a:solidFill>
                <a:srgbClr val="202122"/>
              </a:solidFill>
              <a:highlight>
                <a:srgbClr val="FFFFFF"/>
              </a:highlight>
            </a:endParaRPr>
          </a:p>
          <a:p>
            <a:pPr indent="0" lvl="0" marL="0" rtl="0" algn="l">
              <a:lnSpc>
                <a:spcPct val="115000"/>
              </a:lnSpc>
              <a:spcBef>
                <a:spcPts val="500"/>
              </a:spcBef>
              <a:spcAft>
                <a:spcPts val="0"/>
              </a:spcAft>
              <a:buClr>
                <a:schemeClr val="dk1"/>
              </a:buClr>
              <a:buSzPts val="1100"/>
              <a:buFont typeface="Arial"/>
              <a:buNone/>
            </a:pPr>
            <a:r>
              <a:rPr lang="tr-TR" sz="1050">
                <a:solidFill>
                  <a:srgbClr val="202122"/>
                </a:solidFill>
                <a:highlight>
                  <a:srgbClr val="FFFFFF"/>
                </a:highlight>
              </a:rPr>
              <a:t>—-----------------------</a:t>
            </a:r>
            <a:endParaRPr sz="1050">
              <a:solidFill>
                <a:srgbClr val="202122"/>
              </a:solidFill>
              <a:highlight>
                <a:srgbClr val="FFFFFF"/>
              </a:highlight>
            </a:endParaRPr>
          </a:p>
          <a:p>
            <a:pPr indent="0" lvl="0" marL="0" rtl="0" algn="l">
              <a:lnSpc>
                <a:spcPct val="115000"/>
              </a:lnSpc>
              <a:spcBef>
                <a:spcPts val="500"/>
              </a:spcBef>
              <a:spcAft>
                <a:spcPts val="0"/>
              </a:spcAft>
              <a:buClr>
                <a:schemeClr val="dk1"/>
              </a:buClr>
              <a:buSzPts val="1100"/>
              <a:buFont typeface="Arial"/>
              <a:buNone/>
            </a:pPr>
            <a:r>
              <a:rPr lang="tr-TR" sz="1050">
                <a:solidFill>
                  <a:srgbClr val="202122"/>
                </a:solidFill>
                <a:highlight>
                  <a:srgbClr val="FFFFFF"/>
                </a:highlight>
              </a:rPr>
              <a:t>The first CSS specification to become an official W3C Recommendation is CSS level 1, published on December 17, 1996. </a:t>
            </a:r>
            <a:r>
              <a:rPr lang="tr-TR" sz="1050">
                <a:solidFill>
                  <a:srgbClr val="0B0080"/>
                </a:solidFill>
                <a:highlight>
                  <a:srgbClr val="FFFFFF"/>
                </a:highlight>
                <a:uFill>
                  <a:noFill/>
                </a:uFill>
                <a:hlinkClick r:id="rId3">
                  <a:extLst>
                    <a:ext uri="{A12FA001-AC4F-418D-AE19-62706E023703}">
                      <ahyp:hlinkClr val="tx"/>
                    </a:ext>
                  </a:extLst>
                </a:hlinkClick>
              </a:rPr>
              <a:t>Håkon Wium Lie</a:t>
            </a:r>
            <a:r>
              <a:rPr lang="tr-TR" sz="1050">
                <a:solidFill>
                  <a:srgbClr val="202122"/>
                </a:solidFill>
                <a:highlight>
                  <a:srgbClr val="FFFFFF"/>
                </a:highlight>
              </a:rPr>
              <a:t> and </a:t>
            </a:r>
            <a:r>
              <a:rPr lang="tr-TR" sz="1050">
                <a:solidFill>
                  <a:srgbClr val="0B0080"/>
                </a:solidFill>
                <a:highlight>
                  <a:srgbClr val="FFFFFF"/>
                </a:highlight>
                <a:uFill>
                  <a:noFill/>
                </a:uFill>
                <a:hlinkClick r:id="rId4">
                  <a:extLst>
                    <a:ext uri="{A12FA001-AC4F-418D-AE19-62706E023703}">
                      <ahyp:hlinkClr val="tx"/>
                    </a:ext>
                  </a:extLst>
                </a:hlinkClick>
              </a:rPr>
              <a:t>Bert Bos</a:t>
            </a:r>
            <a:r>
              <a:rPr lang="tr-TR" sz="1050">
                <a:solidFill>
                  <a:srgbClr val="202122"/>
                </a:solidFill>
                <a:highlight>
                  <a:srgbClr val="FFFFFF"/>
                </a:highlight>
              </a:rPr>
              <a:t> are credited as the original developers.</a:t>
            </a:r>
            <a:r>
              <a:rPr baseline="30000" lang="tr-TR" sz="1400">
                <a:solidFill>
                  <a:srgbClr val="0B0080"/>
                </a:solidFill>
                <a:highlight>
                  <a:srgbClr val="FFFFFF"/>
                </a:highlight>
                <a:uFill>
                  <a:noFill/>
                </a:uFill>
                <a:hlinkClick r:id="rId5">
                  <a:extLst>
                    <a:ext uri="{A12FA001-AC4F-418D-AE19-62706E023703}">
                      <ahyp:hlinkClr val="tx"/>
                    </a:ext>
                  </a:extLst>
                </a:hlinkClick>
              </a:rPr>
              <a:t>[41]</a:t>
            </a:r>
            <a:r>
              <a:rPr baseline="30000" lang="tr-TR" sz="1400">
                <a:solidFill>
                  <a:srgbClr val="0B0080"/>
                </a:solidFill>
                <a:highlight>
                  <a:srgbClr val="FFFFFF"/>
                </a:highlight>
                <a:uFill>
                  <a:noFill/>
                </a:uFill>
                <a:hlinkClick r:id="rId6">
                  <a:extLst>
                    <a:ext uri="{A12FA001-AC4F-418D-AE19-62706E023703}">
                      <ahyp:hlinkClr val="tx"/>
                    </a:ext>
                  </a:extLst>
                </a:hlinkClick>
              </a:rPr>
              <a:t>[42]</a:t>
            </a:r>
            <a:r>
              <a:rPr lang="tr-TR" sz="1050">
                <a:solidFill>
                  <a:srgbClr val="202122"/>
                </a:solidFill>
                <a:highlight>
                  <a:srgbClr val="FFFFFF"/>
                </a:highlight>
              </a:rPr>
              <a:t> Among its capabilities are support for</a:t>
            </a:r>
            <a:endParaRPr sz="1050">
              <a:solidFill>
                <a:srgbClr val="202122"/>
              </a:solidFill>
              <a:highlight>
                <a:srgbClr val="FFFFFF"/>
              </a:highlight>
            </a:endParaRPr>
          </a:p>
          <a:p>
            <a:pPr indent="-295275" lvl="0" marL="685800" rtl="0" algn="l">
              <a:lnSpc>
                <a:spcPct val="115000"/>
              </a:lnSpc>
              <a:spcBef>
                <a:spcPts val="600"/>
              </a:spcBef>
              <a:spcAft>
                <a:spcPts val="0"/>
              </a:spcAft>
              <a:buClr>
                <a:srgbClr val="202122"/>
              </a:buClr>
              <a:buSzPts val="1050"/>
              <a:buChar char="●"/>
            </a:pPr>
            <a:r>
              <a:rPr lang="tr-TR" sz="1050">
                <a:solidFill>
                  <a:srgbClr val="0B0080"/>
                </a:solidFill>
                <a:highlight>
                  <a:srgbClr val="FFFFFF"/>
                </a:highlight>
                <a:uFill>
                  <a:noFill/>
                </a:uFill>
                <a:hlinkClick r:id="rId7">
                  <a:extLst>
                    <a:ext uri="{A12FA001-AC4F-418D-AE19-62706E023703}">
                      <ahyp:hlinkClr val="tx"/>
                    </a:ext>
                  </a:extLst>
                </a:hlinkClick>
              </a:rPr>
              <a:t>Font</a:t>
            </a:r>
            <a:r>
              <a:rPr lang="tr-TR" sz="1050">
                <a:solidFill>
                  <a:srgbClr val="202122"/>
                </a:solidFill>
                <a:highlight>
                  <a:srgbClr val="FFFFFF"/>
                </a:highlight>
              </a:rPr>
              <a:t> properties such as typeface and emphasis</a:t>
            </a:r>
            <a:endParaRPr sz="1050">
              <a:solidFill>
                <a:srgbClr val="202122"/>
              </a:solidFill>
              <a:highlight>
                <a:srgbClr val="FFFFFF"/>
              </a:highlight>
            </a:endParaRPr>
          </a:p>
          <a:p>
            <a:pPr indent="-295275" lvl="0" marL="685800" rtl="0" algn="l">
              <a:lnSpc>
                <a:spcPct val="115000"/>
              </a:lnSpc>
              <a:spcBef>
                <a:spcPts val="0"/>
              </a:spcBef>
              <a:spcAft>
                <a:spcPts val="0"/>
              </a:spcAft>
              <a:buClr>
                <a:srgbClr val="202122"/>
              </a:buClr>
              <a:buSzPts val="1050"/>
              <a:buChar char="●"/>
            </a:pPr>
            <a:r>
              <a:rPr lang="tr-TR" sz="1050">
                <a:solidFill>
                  <a:srgbClr val="202122"/>
                </a:solidFill>
                <a:highlight>
                  <a:srgbClr val="FFFFFF"/>
                </a:highlight>
              </a:rPr>
              <a:t>Color of text, backgrounds, and other elements</a:t>
            </a:r>
            <a:endParaRPr sz="1050">
              <a:solidFill>
                <a:srgbClr val="202122"/>
              </a:solidFill>
              <a:highlight>
                <a:srgbClr val="FFFFFF"/>
              </a:highlight>
            </a:endParaRPr>
          </a:p>
          <a:p>
            <a:pPr indent="-295275" lvl="0" marL="685800" rtl="0" algn="l">
              <a:lnSpc>
                <a:spcPct val="115000"/>
              </a:lnSpc>
              <a:spcBef>
                <a:spcPts val="0"/>
              </a:spcBef>
              <a:spcAft>
                <a:spcPts val="0"/>
              </a:spcAft>
              <a:buClr>
                <a:srgbClr val="202122"/>
              </a:buClr>
              <a:buSzPts val="1050"/>
              <a:buChar char="●"/>
            </a:pPr>
            <a:r>
              <a:rPr lang="tr-TR" sz="1050">
                <a:solidFill>
                  <a:srgbClr val="202122"/>
                </a:solidFill>
                <a:highlight>
                  <a:srgbClr val="FFFFFF"/>
                </a:highlight>
              </a:rPr>
              <a:t>Text attributes such as spacing between words, letters, and lines of text</a:t>
            </a:r>
            <a:endParaRPr sz="1050">
              <a:solidFill>
                <a:srgbClr val="202122"/>
              </a:solidFill>
              <a:highlight>
                <a:srgbClr val="FFFFFF"/>
              </a:highlight>
            </a:endParaRPr>
          </a:p>
          <a:p>
            <a:pPr indent="-295275" lvl="0" marL="685800" rtl="0" algn="l">
              <a:lnSpc>
                <a:spcPct val="115000"/>
              </a:lnSpc>
              <a:spcBef>
                <a:spcPts val="0"/>
              </a:spcBef>
              <a:spcAft>
                <a:spcPts val="0"/>
              </a:spcAft>
              <a:buClr>
                <a:srgbClr val="202122"/>
              </a:buClr>
              <a:buSzPts val="1050"/>
              <a:buChar char="●"/>
            </a:pPr>
            <a:r>
              <a:rPr lang="tr-TR" sz="1050">
                <a:solidFill>
                  <a:srgbClr val="0B0080"/>
                </a:solidFill>
                <a:highlight>
                  <a:srgbClr val="FFFFFF"/>
                </a:highlight>
                <a:uFill>
                  <a:noFill/>
                </a:uFill>
                <a:hlinkClick r:id="rId8">
                  <a:extLst>
                    <a:ext uri="{A12FA001-AC4F-418D-AE19-62706E023703}">
                      <ahyp:hlinkClr val="tx"/>
                    </a:ext>
                  </a:extLst>
                </a:hlinkClick>
              </a:rPr>
              <a:t>Alignment</a:t>
            </a:r>
            <a:r>
              <a:rPr lang="tr-TR" sz="1050">
                <a:solidFill>
                  <a:srgbClr val="202122"/>
                </a:solidFill>
                <a:highlight>
                  <a:srgbClr val="FFFFFF"/>
                </a:highlight>
              </a:rPr>
              <a:t> of text, images, </a:t>
            </a:r>
            <a:r>
              <a:rPr lang="tr-TR" sz="1050">
                <a:solidFill>
                  <a:srgbClr val="0B0080"/>
                </a:solidFill>
                <a:highlight>
                  <a:srgbClr val="FFFFFF"/>
                </a:highlight>
                <a:uFill>
                  <a:noFill/>
                </a:uFill>
                <a:hlinkClick r:id="rId9">
                  <a:extLst>
                    <a:ext uri="{A12FA001-AC4F-418D-AE19-62706E023703}">
                      <ahyp:hlinkClr val="tx"/>
                    </a:ext>
                  </a:extLst>
                </a:hlinkClick>
              </a:rPr>
              <a:t>tables</a:t>
            </a:r>
            <a:r>
              <a:rPr lang="tr-TR" sz="1050">
                <a:solidFill>
                  <a:srgbClr val="202122"/>
                </a:solidFill>
                <a:highlight>
                  <a:srgbClr val="FFFFFF"/>
                </a:highlight>
              </a:rPr>
              <a:t> and other elements</a:t>
            </a:r>
            <a:endParaRPr sz="1050">
              <a:solidFill>
                <a:srgbClr val="202122"/>
              </a:solidFill>
              <a:highlight>
                <a:srgbClr val="FFFFFF"/>
              </a:highlight>
            </a:endParaRPr>
          </a:p>
          <a:p>
            <a:pPr indent="-295275" lvl="0" marL="685800" rtl="0" algn="l">
              <a:lnSpc>
                <a:spcPct val="115000"/>
              </a:lnSpc>
              <a:spcBef>
                <a:spcPts val="0"/>
              </a:spcBef>
              <a:spcAft>
                <a:spcPts val="0"/>
              </a:spcAft>
              <a:buClr>
                <a:srgbClr val="202122"/>
              </a:buClr>
              <a:buSzPts val="1050"/>
              <a:buChar char="●"/>
            </a:pPr>
            <a:r>
              <a:rPr lang="tr-TR" sz="1050">
                <a:solidFill>
                  <a:srgbClr val="202122"/>
                </a:solidFill>
                <a:highlight>
                  <a:srgbClr val="FFFFFF"/>
                </a:highlight>
              </a:rPr>
              <a:t>Margin, border, padding, and positioning for most elements</a:t>
            </a:r>
            <a:endParaRPr sz="1050">
              <a:solidFill>
                <a:srgbClr val="202122"/>
              </a:solidFill>
              <a:highlight>
                <a:srgbClr val="FFFFFF"/>
              </a:highlight>
            </a:endParaRPr>
          </a:p>
          <a:p>
            <a:pPr indent="-295275" lvl="0" marL="685800" rtl="0" algn="l">
              <a:lnSpc>
                <a:spcPct val="115000"/>
              </a:lnSpc>
              <a:spcBef>
                <a:spcPts val="0"/>
              </a:spcBef>
              <a:spcAft>
                <a:spcPts val="0"/>
              </a:spcAft>
              <a:buClr>
                <a:srgbClr val="202122"/>
              </a:buClr>
              <a:buSzPts val="1050"/>
              <a:buChar char="●"/>
            </a:pPr>
            <a:r>
              <a:rPr lang="tr-TR" sz="1050">
                <a:solidFill>
                  <a:srgbClr val="202122"/>
                </a:solidFill>
                <a:highlight>
                  <a:srgbClr val="FFFFFF"/>
                </a:highlight>
              </a:rPr>
              <a:t>Unique identification and generic classification of groups of attributes</a:t>
            </a:r>
            <a:endParaRPr sz="1050">
              <a:solidFill>
                <a:srgbClr val="202122"/>
              </a:solidFill>
              <a:highlight>
                <a:srgbClr val="FFFFFF"/>
              </a:highlight>
            </a:endParaRPr>
          </a:p>
          <a:p>
            <a:pPr indent="0" lvl="0" marL="0" rtl="0" algn="l">
              <a:lnSpc>
                <a:spcPct val="115000"/>
              </a:lnSpc>
              <a:spcBef>
                <a:spcPts val="500"/>
              </a:spcBef>
              <a:spcAft>
                <a:spcPts val="0"/>
              </a:spcAft>
              <a:buClr>
                <a:schemeClr val="dk1"/>
              </a:buClr>
              <a:buSzPts val="1100"/>
              <a:buFont typeface="Arial"/>
              <a:buNone/>
            </a:pPr>
            <a:r>
              <a:rPr lang="tr-TR" sz="1050">
                <a:solidFill>
                  <a:srgbClr val="202122"/>
                </a:solidFill>
                <a:highlight>
                  <a:srgbClr val="FFFFFF"/>
                </a:highlight>
              </a:rPr>
              <a:t>The W3C no longer maintains the CSS 1 Recommendation.</a:t>
            </a:r>
            <a:endParaRPr sz="1050">
              <a:solidFill>
                <a:srgbClr val="202122"/>
              </a:solidFill>
              <a:highlight>
                <a:srgbClr val="FFFFFF"/>
              </a:highlight>
            </a:endParaRPr>
          </a:p>
          <a:p>
            <a:pPr indent="0" lvl="0" marL="0" marR="0" rtl="0" algn="just">
              <a:lnSpc>
                <a:spcPct val="100000"/>
              </a:lnSpc>
              <a:spcBef>
                <a:spcPts val="500"/>
              </a:spcBef>
              <a:spcAft>
                <a:spcPts val="0"/>
              </a:spcAft>
              <a:buClr>
                <a:srgbClr val="000000"/>
              </a:buClr>
              <a:buSzPts val="1600"/>
              <a:buFont typeface="Arial"/>
              <a:buNone/>
            </a:pPr>
            <a:r>
              <a:rPr lang="tr-TR" sz="1050">
                <a:solidFill>
                  <a:srgbClr val="202122"/>
                </a:solidFill>
                <a:highlight>
                  <a:srgbClr val="FFFFFF"/>
                </a:highlight>
              </a:rPr>
              <a:t>CSS 2 includes a number of new capabilities like absolute, relative, and fixed positioning of elements and </a:t>
            </a:r>
            <a:r>
              <a:rPr lang="tr-TR" sz="1050">
                <a:solidFill>
                  <a:srgbClr val="0B0080"/>
                </a:solidFill>
                <a:highlight>
                  <a:srgbClr val="FFFFFF"/>
                </a:highlight>
                <a:uFill>
                  <a:noFill/>
                </a:uFill>
                <a:hlinkClick r:id="rId10">
                  <a:extLst>
                    <a:ext uri="{A12FA001-AC4F-418D-AE19-62706E023703}">
                      <ahyp:hlinkClr val="tx"/>
                    </a:ext>
                  </a:extLst>
                </a:hlinkClick>
              </a:rPr>
              <a:t>z-index</a:t>
            </a:r>
            <a:r>
              <a:rPr lang="tr-TR" sz="1050">
                <a:solidFill>
                  <a:srgbClr val="202122"/>
                </a:solidFill>
                <a:highlight>
                  <a:srgbClr val="FFFFFF"/>
                </a:highlight>
              </a:rPr>
              <a:t>, the concept of media types, support for aural style sheets (which were later replaced by the CSS 3 speech modules)</a:t>
            </a:r>
            <a:r>
              <a:rPr baseline="30000" lang="tr-TR" sz="1400">
                <a:solidFill>
                  <a:srgbClr val="0B0080"/>
                </a:solidFill>
                <a:highlight>
                  <a:srgbClr val="FFFFFF"/>
                </a:highlight>
                <a:uFill>
                  <a:noFill/>
                </a:uFill>
                <a:hlinkClick r:id="rId11">
                  <a:extLst>
                    <a:ext uri="{A12FA001-AC4F-418D-AE19-62706E023703}">
                      <ahyp:hlinkClr val="tx"/>
                    </a:ext>
                  </a:extLst>
                </a:hlinkClick>
              </a:rPr>
              <a:t>[44]</a:t>
            </a:r>
            <a:r>
              <a:rPr lang="tr-TR" sz="1050">
                <a:solidFill>
                  <a:srgbClr val="202122"/>
                </a:solidFill>
                <a:highlight>
                  <a:srgbClr val="FFFFFF"/>
                </a:highlight>
              </a:rPr>
              <a:t> and bidirectional text, and new font properties such as shadows.</a:t>
            </a:r>
            <a:endParaRPr sz="1050">
              <a:solidFill>
                <a:srgbClr val="202122"/>
              </a:solidFill>
              <a:highlight>
                <a:srgbClr val="FFFFFF"/>
              </a:highlight>
            </a:endParaRPr>
          </a:p>
          <a:p>
            <a:pPr indent="0" lvl="0" marL="0" marR="0" rtl="0" algn="just">
              <a:lnSpc>
                <a:spcPct val="100000"/>
              </a:lnSpc>
              <a:spcBef>
                <a:spcPts val="0"/>
              </a:spcBef>
              <a:spcAft>
                <a:spcPts val="0"/>
              </a:spcAft>
              <a:buClr>
                <a:srgbClr val="000000"/>
              </a:buClr>
              <a:buSzPts val="1600"/>
              <a:buFont typeface="Arial"/>
              <a:buNone/>
            </a:pPr>
            <a:r>
              <a:rPr lang="tr-TR" sz="1050">
                <a:solidFill>
                  <a:srgbClr val="202122"/>
                </a:solidFill>
                <a:highlight>
                  <a:srgbClr val="FFFFFF"/>
                </a:highlight>
              </a:rPr>
              <a:t>CSS level 2 revision 1, often referred to as "CSS 2.1", fixes errors in CSS 2, removes poorly supported or not fully interoperable features and adds already implemented browser extensions to the specification. </a:t>
            </a:r>
            <a:endParaRPr sz="1050">
              <a:solidFill>
                <a:srgbClr val="202122"/>
              </a:solidFill>
              <a:highlight>
                <a:srgbClr val="FFFFFF"/>
              </a:highlight>
            </a:endParaRPr>
          </a:p>
          <a:p>
            <a:pPr indent="0" lvl="0" marL="0" marR="0" rtl="0" algn="just">
              <a:lnSpc>
                <a:spcPct val="100000"/>
              </a:lnSpc>
              <a:spcBef>
                <a:spcPts val="0"/>
              </a:spcBef>
              <a:spcAft>
                <a:spcPts val="0"/>
              </a:spcAft>
              <a:buClr>
                <a:srgbClr val="000000"/>
              </a:buClr>
              <a:buSzPts val="1600"/>
              <a:buFont typeface="Arial"/>
              <a:buNone/>
            </a:pPr>
            <a:r>
              <a:rPr lang="tr-TR" sz="1050">
                <a:solidFill>
                  <a:srgbClr val="202122"/>
                </a:solidFill>
                <a:highlight>
                  <a:srgbClr val="FFFFFF"/>
                </a:highlight>
              </a:rPr>
              <a:t>Unlike CSS 2, which is a large single specification defining various features, CSS 3 is divided into several separate documents called "modules". Each module adds new capabilities or extends features defined in CSS 2</a:t>
            </a:r>
            <a:endParaRPr sz="1050">
              <a:solidFill>
                <a:srgbClr val="202122"/>
              </a:solidFill>
              <a:highlight>
                <a:srgbClr val="FFFFFF"/>
              </a:highlight>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6" name="Shape 4846"/>
        <p:cNvGrpSpPr/>
        <p:nvPr/>
      </p:nvGrpSpPr>
      <p:grpSpPr>
        <a:xfrm>
          <a:off x="0" y="0"/>
          <a:ext cx="0" cy="0"/>
          <a:chOff x="0" y="0"/>
          <a:chExt cx="0" cy="0"/>
        </a:xfrm>
      </p:grpSpPr>
      <p:sp>
        <p:nvSpPr>
          <p:cNvPr id="4847" name="Google Shape;4847;g12591d0f415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48" name="Google Shape;4848;g12591d0f41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tr-TR" sz="1700">
                <a:solidFill>
                  <a:srgbClr val="007185"/>
                </a:solidFill>
                <a:uFill>
                  <a:noFill/>
                </a:uFill>
                <a:hlinkClick r:id="rId2">
                  <a:extLst>
                    <a:ext uri="{A12FA001-AC4F-418D-AE19-62706E023703}">
                      <ahyp:hlinkClr val="tx"/>
                    </a:ext>
                  </a:extLst>
                </a:hlinkClick>
              </a:rPr>
              <a:t>It Ends with Us: A Novel (1)</a:t>
            </a:r>
            <a:endParaRPr b="1" sz="1700">
              <a:solidFill>
                <a:srgbClr val="007185"/>
              </a:solidFill>
            </a:endParaRPr>
          </a:p>
          <a:p>
            <a:pPr indent="0" lvl="0" marL="0" rtl="0" algn="l">
              <a:lnSpc>
                <a:spcPct val="100000"/>
              </a:lnSpc>
              <a:spcBef>
                <a:spcPts val="0"/>
              </a:spcBef>
              <a:spcAft>
                <a:spcPts val="0"/>
              </a:spcAft>
              <a:buNone/>
            </a:pPr>
            <a:r>
              <a:rPr lang="tr-TR">
                <a:solidFill>
                  <a:schemeClr val="dk1"/>
                </a:solidFill>
              </a:rPr>
              <a:t>by </a:t>
            </a:r>
            <a:r>
              <a:rPr lang="tr-TR">
                <a:solidFill>
                  <a:srgbClr val="007185"/>
                </a:solidFill>
                <a:uFill>
                  <a:noFill/>
                </a:uFill>
                <a:hlinkClick r:id="rId3">
                  <a:extLst>
                    <a:ext uri="{A12FA001-AC4F-418D-AE19-62706E023703}">
                      <ahyp:hlinkClr val="tx"/>
                    </a:ext>
                  </a:extLst>
                </a:hlinkClick>
              </a:rPr>
              <a:t>Colleen Hoover</a:t>
            </a:r>
            <a:r>
              <a:rPr lang="tr-TR">
                <a:solidFill>
                  <a:schemeClr val="dk1"/>
                </a:solidFill>
              </a:rPr>
              <a:t>  | Aug 2, 2016</a:t>
            </a:r>
            <a:endParaRPr>
              <a:solidFill>
                <a:schemeClr val="dk1"/>
              </a:solidFill>
            </a:endParaRPr>
          </a:p>
          <a:p>
            <a:pPr indent="0" lvl="0" marL="0" rtl="0" algn="l">
              <a:lnSpc>
                <a:spcPct val="100000"/>
              </a:lnSpc>
              <a:spcBef>
                <a:spcPts val="0"/>
              </a:spcBef>
              <a:spcAft>
                <a:spcPts val="0"/>
              </a:spcAft>
              <a:buNone/>
            </a:pPr>
            <a:r>
              <a:rPr i="1" lang="tr-TR">
                <a:solidFill>
                  <a:srgbClr val="007185"/>
                </a:solidFill>
              </a:rPr>
              <a:t>4.7 out of 5 stars</a:t>
            </a:r>
            <a:endParaRPr i="1">
              <a:solidFill>
                <a:srgbClr val="007185"/>
              </a:solidFill>
            </a:endParaRPr>
          </a:p>
          <a:p>
            <a:pPr indent="0" lvl="0" marL="0" rtl="0" algn="l">
              <a:lnSpc>
                <a:spcPct val="100000"/>
              </a:lnSpc>
              <a:spcBef>
                <a:spcPts val="0"/>
              </a:spcBef>
              <a:spcAft>
                <a:spcPts val="0"/>
              </a:spcAft>
              <a:buNone/>
            </a:pPr>
            <a:r>
              <a:rPr lang="tr-TR">
                <a:solidFill>
                  <a:schemeClr val="dk1"/>
                </a:solidFill>
              </a:rPr>
              <a:t> </a:t>
            </a:r>
            <a:r>
              <a:rPr lang="tr-TR">
                <a:solidFill>
                  <a:srgbClr val="007185"/>
                </a:solidFill>
                <a:uFill>
                  <a:noFill/>
                </a:uFill>
                <a:hlinkClick r:id="rId4">
                  <a:extLst>
                    <a:ext uri="{A12FA001-AC4F-418D-AE19-62706E023703}">
                      <ahyp:hlinkClr val="tx"/>
                    </a:ext>
                  </a:extLst>
                </a:hlinkClick>
              </a:rPr>
              <a:t>69,176</a:t>
            </a:r>
            <a:endParaRPr>
              <a:solidFill>
                <a:srgbClr val="007185"/>
              </a:solidFill>
            </a:endParaRPr>
          </a:p>
          <a:p>
            <a:pPr indent="0" lvl="0" marL="0" marR="0" rtl="0" algn="l">
              <a:lnSpc>
                <a:spcPct val="100000"/>
              </a:lnSpc>
              <a:spcBef>
                <a:spcPts val="0"/>
              </a:spcBef>
              <a:spcAft>
                <a:spcPts val="0"/>
              </a:spcAft>
              <a:buNone/>
            </a:pPr>
            <a:r>
              <a:rPr lang="tr-TR" sz="1050">
                <a:solidFill>
                  <a:srgbClr val="007185"/>
                </a:solidFill>
                <a:highlight>
                  <a:srgbClr val="FFFFFF"/>
                </a:highlight>
                <a:uFill>
                  <a:noFill/>
                </a:uFill>
                <a:hlinkClick r:id="rId5">
                  <a:extLst>
                    <a:ext uri="{A12FA001-AC4F-418D-AE19-62706E023703}">
                      <ahyp:hlinkClr val="tx"/>
                    </a:ext>
                  </a:extLst>
                </a:hlinkClick>
              </a:rPr>
              <a:t>Paperback</a:t>
            </a:r>
            <a:endParaRPr sz="1050">
              <a:solidFill>
                <a:srgbClr val="007185"/>
              </a:solidFill>
              <a:highlight>
                <a:srgbClr val="FFFFFF"/>
              </a:highlight>
            </a:endParaRPr>
          </a:p>
          <a:p>
            <a:pPr indent="0" lvl="0" marL="0" marR="0" rtl="0" algn="l">
              <a:lnSpc>
                <a:spcPct val="100000"/>
              </a:lnSpc>
              <a:spcBef>
                <a:spcPts val="0"/>
              </a:spcBef>
              <a:spcAft>
                <a:spcPts val="0"/>
              </a:spcAft>
              <a:buNone/>
            </a:pPr>
            <a:r>
              <a:rPr lang="tr-TR" sz="1600">
                <a:solidFill>
                  <a:srgbClr val="0F1111"/>
                </a:solidFill>
                <a:highlight>
                  <a:srgbClr val="FFFFFF"/>
                </a:highlight>
                <a:uFill>
                  <a:noFill/>
                </a:uFill>
                <a:hlinkClick r:id="rId6">
                  <a:extLst>
                    <a:ext uri="{A12FA001-AC4F-418D-AE19-62706E023703}">
                      <ahyp:hlinkClr val="tx"/>
                    </a:ext>
                  </a:extLst>
                </a:hlinkClick>
              </a:rPr>
              <a:t>$12.99</a:t>
            </a:r>
            <a:endParaRPr sz="1600">
              <a:solidFill>
                <a:srgbClr val="0F1111"/>
              </a:solidFill>
              <a:highlight>
                <a:srgbClr val="FFFFFF"/>
              </a:highlight>
              <a:uFill>
                <a:noFill/>
              </a:uFill>
              <a:hlinkClick r:id="rId7">
                <a:extLst>
                  <a:ext uri="{A12FA001-AC4F-418D-AE19-62706E023703}">
                    <ahyp:hlinkClr val="tx"/>
                  </a:ext>
                </a:extLst>
              </a:hlinkClick>
            </a:endParaRPr>
          </a:p>
          <a:p>
            <a:pPr indent="0" lvl="0" marL="0" marR="0" rtl="0" algn="l">
              <a:lnSpc>
                <a:spcPct val="100000"/>
              </a:lnSpc>
              <a:spcBef>
                <a:spcPts val="0"/>
              </a:spcBef>
              <a:spcAft>
                <a:spcPts val="0"/>
              </a:spcAft>
              <a:buNone/>
            </a:pPr>
            <a:r>
              <a:rPr lang="tr-TR" sz="900">
                <a:solidFill>
                  <a:srgbClr val="0F1111"/>
                </a:solidFill>
                <a:highlight>
                  <a:srgbClr val="FFFFFF"/>
                </a:highlight>
                <a:uFill>
                  <a:noFill/>
                </a:uFill>
                <a:hlinkClick r:id="rId8">
                  <a:extLst>
                    <a:ext uri="{A12FA001-AC4F-418D-AE19-62706E023703}">
                      <ahyp:hlinkClr val="tx"/>
                    </a:ext>
                  </a:extLst>
                </a:hlinkClick>
              </a:rPr>
              <a:t>$</a:t>
            </a:r>
            <a:r>
              <a:rPr lang="tr-TR" sz="1600">
                <a:solidFill>
                  <a:srgbClr val="0F1111"/>
                </a:solidFill>
                <a:highlight>
                  <a:srgbClr val="FFFFFF"/>
                </a:highlight>
                <a:uFill>
                  <a:noFill/>
                </a:uFill>
                <a:hlinkClick r:id="rId9">
                  <a:extLst>
                    <a:ext uri="{A12FA001-AC4F-418D-AE19-62706E023703}">
                      <ahyp:hlinkClr val="tx"/>
                    </a:ext>
                  </a:extLst>
                </a:hlinkClick>
              </a:rPr>
              <a:t>12</a:t>
            </a:r>
            <a:endParaRPr sz="1600">
              <a:solidFill>
                <a:srgbClr val="0F1111"/>
              </a:solidFill>
              <a:highlight>
                <a:srgbClr val="FFFFFF"/>
              </a:highlight>
              <a:uFill>
                <a:noFill/>
              </a:uFill>
              <a:hlinkClick r:id="rId10">
                <a:extLst>
                  <a:ext uri="{A12FA001-AC4F-418D-AE19-62706E023703}">
                    <ahyp:hlinkClr val="tx"/>
                  </a:ext>
                </a:extLst>
              </a:hlinkClick>
            </a:endParaRPr>
          </a:p>
          <a:p>
            <a:pPr indent="0" lvl="0" marL="0" marR="0" rtl="0" algn="l">
              <a:lnSpc>
                <a:spcPct val="100000"/>
              </a:lnSpc>
              <a:spcBef>
                <a:spcPts val="0"/>
              </a:spcBef>
              <a:spcAft>
                <a:spcPts val="0"/>
              </a:spcAft>
              <a:buNone/>
            </a:pPr>
            <a:r>
              <a:rPr lang="tr-TR" sz="1600">
                <a:solidFill>
                  <a:srgbClr val="0F1111"/>
                </a:solidFill>
                <a:highlight>
                  <a:srgbClr val="FFFFFF"/>
                </a:highlight>
                <a:uFill>
                  <a:noFill/>
                </a:uFill>
                <a:hlinkClick r:id="rId11">
                  <a:extLst>
                    <a:ext uri="{A12FA001-AC4F-418D-AE19-62706E023703}">
                      <ahyp:hlinkClr val="tx"/>
                    </a:ext>
                  </a:extLst>
                </a:hlinkClick>
              </a:rPr>
              <a:t>.</a:t>
            </a:r>
            <a:endParaRPr sz="1600">
              <a:solidFill>
                <a:srgbClr val="0F1111"/>
              </a:solidFill>
              <a:highlight>
                <a:srgbClr val="FFFFFF"/>
              </a:highlight>
              <a:uFill>
                <a:noFill/>
              </a:uFill>
              <a:hlinkClick r:id="rId12">
                <a:extLst>
                  <a:ext uri="{A12FA001-AC4F-418D-AE19-62706E023703}">
                    <ahyp:hlinkClr val="tx"/>
                  </a:ext>
                </a:extLst>
              </a:hlinkClick>
            </a:endParaRPr>
          </a:p>
          <a:p>
            <a:pPr indent="0" lvl="0" marL="0" marR="0" rtl="0" algn="l">
              <a:lnSpc>
                <a:spcPct val="100000"/>
              </a:lnSpc>
              <a:spcBef>
                <a:spcPts val="0"/>
              </a:spcBef>
              <a:spcAft>
                <a:spcPts val="0"/>
              </a:spcAft>
              <a:buNone/>
            </a:pPr>
            <a:r>
              <a:rPr lang="tr-TR" sz="900">
                <a:solidFill>
                  <a:srgbClr val="0F1111"/>
                </a:solidFill>
                <a:highlight>
                  <a:srgbClr val="FFFFFF"/>
                </a:highlight>
                <a:uFill>
                  <a:noFill/>
                </a:uFill>
                <a:hlinkClick r:id="rId13">
                  <a:extLst>
                    <a:ext uri="{A12FA001-AC4F-418D-AE19-62706E023703}">
                      <ahyp:hlinkClr val="tx"/>
                    </a:ext>
                  </a:extLst>
                </a:hlinkClick>
              </a:rPr>
              <a:t>99</a:t>
            </a:r>
            <a:r>
              <a:rPr lang="tr-TR" sz="1050">
                <a:solidFill>
                  <a:srgbClr val="007185"/>
                </a:solidFill>
                <a:highlight>
                  <a:srgbClr val="FFFFFF"/>
                </a:highlight>
                <a:uFill>
                  <a:noFill/>
                </a:uFill>
                <a:hlinkClick r:id="rId14">
                  <a:extLst>
                    <a:ext uri="{A12FA001-AC4F-418D-AE19-62706E023703}">
                      <ahyp:hlinkClr val="tx"/>
                    </a:ext>
                  </a:extLst>
                </a:hlinkClick>
              </a:rPr>
              <a:t> </a:t>
            </a:r>
            <a:endParaRPr sz="1050">
              <a:solidFill>
                <a:srgbClr val="007185"/>
              </a:solidFill>
              <a:highlight>
                <a:srgbClr val="FFFFFF"/>
              </a:highlight>
              <a:uFill>
                <a:noFill/>
              </a:uFill>
              <a:hlinkClick r:id="rId15">
                <a:extLst>
                  <a:ext uri="{A12FA001-AC4F-418D-AE19-62706E023703}">
                    <ahyp:hlinkClr val="tx"/>
                  </a:ext>
                </a:extLst>
              </a:hlinkClick>
            </a:endParaRPr>
          </a:p>
          <a:p>
            <a:pPr indent="0" lvl="0" marL="0" marR="0" rtl="0" algn="l">
              <a:lnSpc>
                <a:spcPct val="100000"/>
              </a:lnSpc>
              <a:spcBef>
                <a:spcPts val="0"/>
              </a:spcBef>
              <a:spcAft>
                <a:spcPts val="0"/>
              </a:spcAft>
              <a:buNone/>
            </a:pPr>
            <a:r>
              <a:rPr lang="tr-TR" sz="1000">
                <a:solidFill>
                  <a:srgbClr val="565959"/>
                </a:solidFill>
                <a:highlight>
                  <a:srgbClr val="FFFFFF"/>
                </a:highlight>
                <a:uFill>
                  <a:noFill/>
                </a:uFill>
                <a:hlinkClick r:id="rId16">
                  <a:extLst>
                    <a:ext uri="{A12FA001-AC4F-418D-AE19-62706E023703}">
                      <ahyp:hlinkClr val="tx"/>
                    </a:ext>
                  </a:extLst>
                </a:hlinkClick>
              </a:rPr>
              <a:t>$16.99</a:t>
            </a:r>
            <a:endParaRPr sz="1000">
              <a:solidFill>
                <a:srgbClr val="565959"/>
              </a:solidFill>
              <a:highlight>
                <a:srgbClr val="FFFFFF"/>
              </a:highlight>
              <a:uFill>
                <a:noFill/>
              </a:uFill>
              <a:hlinkClick r:id="rId17">
                <a:extLst>
                  <a:ext uri="{A12FA001-AC4F-418D-AE19-62706E023703}">
                    <ahyp:hlinkClr val="tx"/>
                  </a:ext>
                </a:extLst>
              </a:hlinkClick>
            </a:endParaRPr>
          </a:p>
          <a:p>
            <a:pPr indent="0" lvl="0" marL="0" marR="0" rtl="0" algn="l">
              <a:lnSpc>
                <a:spcPct val="100000"/>
              </a:lnSpc>
              <a:spcBef>
                <a:spcPts val="0"/>
              </a:spcBef>
              <a:spcAft>
                <a:spcPts val="0"/>
              </a:spcAft>
              <a:buNone/>
            </a:pPr>
            <a:r>
              <a:rPr lang="tr-TR" sz="1000">
                <a:solidFill>
                  <a:srgbClr val="565959"/>
                </a:solidFill>
                <a:highlight>
                  <a:srgbClr val="FFFFFF"/>
                </a:highlight>
                <a:uFill>
                  <a:noFill/>
                </a:uFill>
                <a:hlinkClick r:id="rId18">
                  <a:extLst>
                    <a:ext uri="{A12FA001-AC4F-418D-AE19-62706E023703}">
                      <ahyp:hlinkClr val="tx"/>
                    </a:ext>
                  </a:extLst>
                </a:hlinkClick>
              </a:rPr>
              <a:t>$16.99</a:t>
            </a:r>
            <a:endParaRPr sz="1000">
              <a:solidFill>
                <a:srgbClr val="565959"/>
              </a:solidFill>
              <a:highlight>
                <a:srgbClr val="FFFFFF"/>
              </a:highlight>
            </a:endParaRPr>
          </a:p>
          <a:p>
            <a:pPr indent="0" lvl="0" marL="0" marR="0" rtl="0" algn="l">
              <a:lnSpc>
                <a:spcPct val="100000"/>
              </a:lnSpc>
              <a:spcBef>
                <a:spcPts val="0"/>
              </a:spcBef>
              <a:spcAft>
                <a:spcPts val="0"/>
              </a:spcAft>
              <a:buNone/>
            </a:pPr>
            <a:r>
              <a:rPr lang="tr-TR" sz="1050">
                <a:solidFill>
                  <a:srgbClr val="0F1111"/>
                </a:solidFill>
                <a:highlight>
                  <a:srgbClr val="FFFFFF"/>
                </a:highlight>
              </a:rPr>
              <a:t>Ships to Turkey</a:t>
            </a:r>
            <a:endParaRPr sz="1050">
              <a:solidFill>
                <a:srgbClr val="0F1111"/>
              </a:solidFill>
              <a:highlight>
                <a:srgbClr val="FFFFFF"/>
              </a:highlight>
            </a:endParaRPr>
          </a:p>
          <a:p>
            <a:pPr indent="0" lvl="0" marL="0" marR="0" rtl="0" algn="l">
              <a:lnSpc>
                <a:spcPct val="100000"/>
              </a:lnSpc>
              <a:spcBef>
                <a:spcPts val="0"/>
              </a:spcBef>
              <a:spcAft>
                <a:spcPts val="0"/>
              </a:spcAft>
              <a:buNone/>
            </a:pPr>
            <a:r>
              <a:rPr lang="tr-TR" sz="1050">
                <a:solidFill>
                  <a:srgbClr val="0F1111"/>
                </a:solidFill>
                <a:highlight>
                  <a:srgbClr val="FFFFFF"/>
                </a:highlight>
              </a:rPr>
              <a:t>More Buying Choices</a:t>
            </a:r>
            <a:endParaRPr sz="1050">
              <a:solidFill>
                <a:srgbClr val="0F1111"/>
              </a:solidFill>
              <a:highlight>
                <a:srgbClr val="FFFFFF"/>
              </a:highlight>
            </a:endParaRPr>
          </a:p>
          <a:p>
            <a:pPr indent="0" lvl="0" marL="0" marR="0" rtl="0" algn="l">
              <a:lnSpc>
                <a:spcPct val="100000"/>
              </a:lnSpc>
              <a:spcBef>
                <a:spcPts val="0"/>
              </a:spcBef>
              <a:spcAft>
                <a:spcPts val="0"/>
              </a:spcAft>
              <a:buNone/>
            </a:pPr>
            <a:r>
              <a:rPr lang="tr-TR" sz="1050">
                <a:solidFill>
                  <a:srgbClr val="0F1111"/>
                </a:solidFill>
                <a:highlight>
                  <a:srgbClr val="FFFFFF"/>
                </a:highlight>
              </a:rPr>
              <a:t>$10.87</a:t>
            </a:r>
            <a:r>
              <a:rPr lang="tr-TR" sz="1050">
                <a:solidFill>
                  <a:srgbClr val="007185"/>
                </a:solidFill>
                <a:highlight>
                  <a:srgbClr val="FFFFFF"/>
                </a:highlight>
                <a:uFill>
                  <a:noFill/>
                </a:uFill>
                <a:hlinkClick r:id="rId19">
                  <a:extLst>
                    <a:ext uri="{A12FA001-AC4F-418D-AE19-62706E023703}">
                      <ahyp:hlinkClr val="tx"/>
                    </a:ext>
                  </a:extLst>
                </a:hlinkClick>
              </a:rPr>
              <a:t>(51 used &amp; new offers)</a:t>
            </a:r>
            <a:endParaRPr sz="1050">
              <a:solidFill>
                <a:srgbClr val="007185"/>
              </a:solidFill>
              <a:highlight>
                <a:srgbClr val="FFFFFF"/>
              </a:highlight>
            </a:endParaRPr>
          </a:p>
          <a:p>
            <a:pPr indent="0" lvl="0" marL="0" marR="0" rtl="0" algn="l">
              <a:lnSpc>
                <a:spcPct val="100000"/>
              </a:lnSpc>
              <a:spcBef>
                <a:spcPts val="0"/>
              </a:spcBef>
              <a:spcAft>
                <a:spcPts val="0"/>
              </a:spcAft>
              <a:buNone/>
            </a:pPr>
            <a:r>
              <a:t/>
            </a:r>
            <a:endParaRPr sz="1050">
              <a:solidFill>
                <a:srgbClr val="007185"/>
              </a:solidFill>
              <a:highlight>
                <a:srgbClr val="FFFFFF"/>
              </a:highlight>
            </a:endParaRPr>
          </a:p>
          <a:p>
            <a:pPr indent="0" lvl="0" marL="0" marR="0" rtl="0" algn="l">
              <a:lnSpc>
                <a:spcPct val="100000"/>
              </a:lnSpc>
              <a:spcBef>
                <a:spcPts val="0"/>
              </a:spcBef>
              <a:spcAft>
                <a:spcPts val="0"/>
              </a:spcAft>
              <a:buNone/>
            </a:pPr>
            <a:r>
              <a:rPr lang="tr-TR" sz="1050">
                <a:solidFill>
                  <a:srgbClr val="007185"/>
                </a:solidFill>
                <a:highlight>
                  <a:srgbClr val="FFFFFF"/>
                </a:highlight>
                <a:uFill>
                  <a:noFill/>
                </a:uFill>
                <a:hlinkClick r:id="rId20">
                  <a:extLst>
                    <a:ext uri="{A12FA001-AC4F-418D-AE19-62706E023703}">
                      <ahyp:hlinkClr val="tx"/>
                    </a:ext>
                  </a:extLst>
                </a:hlinkClick>
              </a:rPr>
              <a:t>Kindle</a:t>
            </a:r>
            <a:endParaRPr sz="1050">
              <a:solidFill>
                <a:srgbClr val="007185"/>
              </a:solidFill>
              <a:highlight>
                <a:srgbClr val="FFFFFF"/>
              </a:highlight>
            </a:endParaRPr>
          </a:p>
          <a:p>
            <a:pPr indent="0" lvl="0" marL="0" marR="0" rtl="0" algn="l">
              <a:lnSpc>
                <a:spcPct val="100000"/>
              </a:lnSpc>
              <a:spcBef>
                <a:spcPts val="0"/>
              </a:spcBef>
              <a:spcAft>
                <a:spcPts val="0"/>
              </a:spcAft>
              <a:buNone/>
            </a:pPr>
            <a:r>
              <a:rPr lang="tr-TR" sz="1600">
                <a:solidFill>
                  <a:srgbClr val="0F1111"/>
                </a:solidFill>
                <a:highlight>
                  <a:srgbClr val="FFFFFF"/>
                </a:highlight>
                <a:uFill>
                  <a:noFill/>
                </a:uFill>
                <a:hlinkClick r:id="rId21">
                  <a:extLst>
                    <a:ext uri="{A12FA001-AC4F-418D-AE19-62706E023703}">
                      <ahyp:hlinkClr val="tx"/>
                    </a:ext>
                  </a:extLst>
                </a:hlinkClick>
              </a:rPr>
              <a:t>$11.99</a:t>
            </a:r>
            <a:endParaRPr sz="1600">
              <a:solidFill>
                <a:srgbClr val="0F1111"/>
              </a:solidFill>
              <a:highlight>
                <a:srgbClr val="FFFFFF"/>
              </a:highlight>
              <a:uFill>
                <a:noFill/>
              </a:uFill>
              <a:hlinkClick r:id="rId22">
                <a:extLst>
                  <a:ext uri="{A12FA001-AC4F-418D-AE19-62706E023703}">
                    <ahyp:hlinkClr val="tx"/>
                  </a:ext>
                </a:extLst>
              </a:hlinkClick>
            </a:endParaRPr>
          </a:p>
          <a:p>
            <a:pPr indent="0" lvl="0" marL="0" marR="0" rtl="0" algn="l">
              <a:lnSpc>
                <a:spcPct val="100000"/>
              </a:lnSpc>
              <a:spcBef>
                <a:spcPts val="0"/>
              </a:spcBef>
              <a:spcAft>
                <a:spcPts val="0"/>
              </a:spcAft>
              <a:buNone/>
            </a:pPr>
            <a:r>
              <a:rPr lang="tr-TR" sz="900">
                <a:solidFill>
                  <a:srgbClr val="0F1111"/>
                </a:solidFill>
                <a:highlight>
                  <a:srgbClr val="FFFFFF"/>
                </a:highlight>
                <a:uFill>
                  <a:noFill/>
                </a:uFill>
                <a:hlinkClick r:id="rId23">
                  <a:extLst>
                    <a:ext uri="{A12FA001-AC4F-418D-AE19-62706E023703}">
                      <ahyp:hlinkClr val="tx"/>
                    </a:ext>
                  </a:extLst>
                </a:hlinkClick>
              </a:rPr>
              <a:t>$</a:t>
            </a:r>
            <a:r>
              <a:rPr lang="tr-TR" sz="1600">
                <a:solidFill>
                  <a:srgbClr val="0F1111"/>
                </a:solidFill>
                <a:highlight>
                  <a:srgbClr val="FFFFFF"/>
                </a:highlight>
                <a:uFill>
                  <a:noFill/>
                </a:uFill>
                <a:hlinkClick r:id="rId24">
                  <a:extLst>
                    <a:ext uri="{A12FA001-AC4F-418D-AE19-62706E023703}">
                      <ahyp:hlinkClr val="tx"/>
                    </a:ext>
                  </a:extLst>
                </a:hlinkClick>
              </a:rPr>
              <a:t>11</a:t>
            </a:r>
            <a:endParaRPr sz="1600">
              <a:solidFill>
                <a:srgbClr val="0F1111"/>
              </a:solidFill>
              <a:highlight>
                <a:srgbClr val="FFFFFF"/>
              </a:highlight>
              <a:uFill>
                <a:noFill/>
              </a:uFill>
              <a:hlinkClick r:id="rId25">
                <a:extLst>
                  <a:ext uri="{A12FA001-AC4F-418D-AE19-62706E023703}">
                    <ahyp:hlinkClr val="tx"/>
                  </a:ext>
                </a:extLst>
              </a:hlinkClick>
            </a:endParaRPr>
          </a:p>
          <a:p>
            <a:pPr indent="0" lvl="0" marL="0" marR="0" rtl="0" algn="l">
              <a:lnSpc>
                <a:spcPct val="100000"/>
              </a:lnSpc>
              <a:spcBef>
                <a:spcPts val="0"/>
              </a:spcBef>
              <a:spcAft>
                <a:spcPts val="0"/>
              </a:spcAft>
              <a:buNone/>
            </a:pPr>
            <a:r>
              <a:rPr lang="tr-TR" sz="1600">
                <a:solidFill>
                  <a:srgbClr val="0F1111"/>
                </a:solidFill>
                <a:highlight>
                  <a:srgbClr val="FFFFFF"/>
                </a:highlight>
                <a:uFill>
                  <a:noFill/>
                </a:uFill>
                <a:hlinkClick r:id="rId26">
                  <a:extLst>
                    <a:ext uri="{A12FA001-AC4F-418D-AE19-62706E023703}">
                      <ahyp:hlinkClr val="tx"/>
                    </a:ext>
                  </a:extLst>
                </a:hlinkClick>
              </a:rPr>
              <a:t>.</a:t>
            </a:r>
            <a:endParaRPr sz="1600">
              <a:solidFill>
                <a:srgbClr val="0F1111"/>
              </a:solidFill>
              <a:highlight>
                <a:srgbClr val="FFFFFF"/>
              </a:highlight>
              <a:uFill>
                <a:noFill/>
              </a:uFill>
              <a:hlinkClick r:id="rId27">
                <a:extLst>
                  <a:ext uri="{A12FA001-AC4F-418D-AE19-62706E023703}">
                    <ahyp:hlinkClr val="tx"/>
                  </a:ext>
                </a:extLst>
              </a:hlinkClick>
            </a:endParaRPr>
          </a:p>
          <a:p>
            <a:pPr indent="0" lvl="0" marL="0" marR="0" rtl="0" algn="l">
              <a:lnSpc>
                <a:spcPct val="100000"/>
              </a:lnSpc>
              <a:spcBef>
                <a:spcPts val="0"/>
              </a:spcBef>
              <a:spcAft>
                <a:spcPts val="0"/>
              </a:spcAft>
              <a:buNone/>
            </a:pPr>
            <a:r>
              <a:rPr lang="tr-TR" sz="900">
                <a:solidFill>
                  <a:srgbClr val="0F1111"/>
                </a:solidFill>
                <a:highlight>
                  <a:srgbClr val="FFFFFF"/>
                </a:highlight>
                <a:uFill>
                  <a:noFill/>
                </a:uFill>
                <a:hlinkClick r:id="rId28">
                  <a:extLst>
                    <a:ext uri="{A12FA001-AC4F-418D-AE19-62706E023703}">
                      <ahyp:hlinkClr val="tx"/>
                    </a:ext>
                  </a:extLst>
                </a:hlinkClick>
              </a:rPr>
              <a:t>99</a:t>
            </a:r>
            <a:endParaRPr sz="900">
              <a:solidFill>
                <a:srgbClr val="0F1111"/>
              </a:solidFill>
              <a:highlight>
                <a:srgbClr val="FFFFFF"/>
              </a:highlight>
            </a:endParaRPr>
          </a:p>
          <a:p>
            <a:pPr indent="0" lvl="0" marL="0" marR="0" rtl="0" algn="l">
              <a:lnSpc>
                <a:spcPct val="100000"/>
              </a:lnSpc>
              <a:spcBef>
                <a:spcPts val="0"/>
              </a:spcBef>
              <a:spcAft>
                <a:spcPts val="0"/>
              </a:spcAft>
              <a:buNone/>
            </a:pPr>
            <a:r>
              <a:rPr lang="tr-TR" sz="1050">
                <a:solidFill>
                  <a:srgbClr val="0F1111"/>
                </a:solidFill>
                <a:highlight>
                  <a:srgbClr val="FFFFFF"/>
                </a:highlight>
              </a:rPr>
              <a:t>Available instantly</a:t>
            </a:r>
            <a:endParaRPr sz="1050">
              <a:solidFill>
                <a:srgbClr val="0F1111"/>
              </a:solidFill>
              <a:highlight>
                <a:srgbClr val="FFFFFF"/>
              </a:highlight>
            </a:endParaRPr>
          </a:p>
          <a:p>
            <a:pPr indent="0" lvl="0" marL="0" marR="0" rtl="0" algn="l">
              <a:lnSpc>
                <a:spcPct val="100000"/>
              </a:lnSpc>
              <a:spcBef>
                <a:spcPts val="0"/>
              </a:spcBef>
              <a:spcAft>
                <a:spcPts val="0"/>
              </a:spcAft>
              <a:buNone/>
            </a:pPr>
            <a:r>
              <a:t/>
            </a:r>
            <a:endParaRPr sz="1050">
              <a:solidFill>
                <a:srgbClr val="0F1111"/>
              </a:solidFill>
              <a:highlight>
                <a:srgbClr val="FFFFFF"/>
              </a:highlight>
            </a:endParaRPr>
          </a:p>
          <a:p>
            <a:pPr indent="0" lvl="0" marL="0" marR="0" rtl="0" algn="l">
              <a:lnSpc>
                <a:spcPct val="100000"/>
              </a:lnSpc>
              <a:spcBef>
                <a:spcPts val="0"/>
              </a:spcBef>
              <a:spcAft>
                <a:spcPts val="0"/>
              </a:spcAft>
              <a:buNone/>
            </a:pPr>
            <a:r>
              <a:rPr lang="tr-TR" sz="1050">
                <a:solidFill>
                  <a:srgbClr val="007185"/>
                </a:solidFill>
                <a:highlight>
                  <a:srgbClr val="FFFFFF"/>
                </a:highlight>
                <a:uFill>
                  <a:noFill/>
                </a:uFill>
                <a:hlinkClick r:id="rId29">
                  <a:extLst>
                    <a:ext uri="{A12FA001-AC4F-418D-AE19-62706E023703}">
                      <ahyp:hlinkClr val="tx"/>
                    </a:ext>
                  </a:extLst>
                </a:hlinkClick>
              </a:rPr>
              <a:t>Audible Audiobook</a:t>
            </a:r>
            <a:endParaRPr sz="1050">
              <a:solidFill>
                <a:srgbClr val="007185"/>
              </a:solidFill>
              <a:highlight>
                <a:srgbClr val="FFFFFF"/>
              </a:highlight>
            </a:endParaRPr>
          </a:p>
          <a:p>
            <a:pPr indent="0" lvl="0" marL="0" marR="0" rtl="0" algn="l">
              <a:lnSpc>
                <a:spcPct val="100000"/>
              </a:lnSpc>
              <a:spcBef>
                <a:spcPts val="0"/>
              </a:spcBef>
              <a:spcAft>
                <a:spcPts val="0"/>
              </a:spcAft>
              <a:buNone/>
            </a:pPr>
            <a:r>
              <a:rPr lang="tr-TR" sz="1600">
                <a:solidFill>
                  <a:srgbClr val="0F1111"/>
                </a:solidFill>
                <a:highlight>
                  <a:srgbClr val="FFFFFF"/>
                </a:highlight>
                <a:uFill>
                  <a:noFill/>
                </a:uFill>
                <a:hlinkClick r:id="rId30">
                  <a:extLst>
                    <a:ext uri="{A12FA001-AC4F-418D-AE19-62706E023703}">
                      <ahyp:hlinkClr val="tx"/>
                    </a:ext>
                  </a:extLst>
                </a:hlinkClick>
              </a:rPr>
              <a:t>$0.00</a:t>
            </a:r>
            <a:endParaRPr sz="1600">
              <a:solidFill>
                <a:srgbClr val="0F1111"/>
              </a:solidFill>
              <a:highlight>
                <a:srgbClr val="FFFFFF"/>
              </a:highlight>
              <a:uFill>
                <a:noFill/>
              </a:uFill>
              <a:hlinkClick r:id="rId31">
                <a:extLst>
                  <a:ext uri="{A12FA001-AC4F-418D-AE19-62706E023703}">
                    <ahyp:hlinkClr val="tx"/>
                  </a:ext>
                </a:extLst>
              </a:hlinkClick>
            </a:endParaRPr>
          </a:p>
          <a:p>
            <a:pPr indent="0" lvl="0" marL="0" marR="0" rtl="0" algn="l">
              <a:lnSpc>
                <a:spcPct val="100000"/>
              </a:lnSpc>
              <a:spcBef>
                <a:spcPts val="0"/>
              </a:spcBef>
              <a:spcAft>
                <a:spcPts val="0"/>
              </a:spcAft>
              <a:buNone/>
            </a:pPr>
            <a:r>
              <a:rPr lang="tr-TR" sz="900">
                <a:solidFill>
                  <a:srgbClr val="0F1111"/>
                </a:solidFill>
                <a:highlight>
                  <a:srgbClr val="FFFFFF"/>
                </a:highlight>
                <a:uFill>
                  <a:noFill/>
                </a:uFill>
                <a:hlinkClick r:id="rId32">
                  <a:extLst>
                    <a:ext uri="{A12FA001-AC4F-418D-AE19-62706E023703}">
                      <ahyp:hlinkClr val="tx"/>
                    </a:ext>
                  </a:extLst>
                </a:hlinkClick>
              </a:rPr>
              <a:t>$</a:t>
            </a:r>
            <a:r>
              <a:rPr lang="tr-TR" sz="1600">
                <a:solidFill>
                  <a:srgbClr val="0F1111"/>
                </a:solidFill>
                <a:highlight>
                  <a:srgbClr val="FFFFFF"/>
                </a:highlight>
                <a:uFill>
                  <a:noFill/>
                </a:uFill>
                <a:hlinkClick r:id="rId33">
                  <a:extLst>
                    <a:ext uri="{A12FA001-AC4F-418D-AE19-62706E023703}">
                      <ahyp:hlinkClr val="tx"/>
                    </a:ext>
                  </a:extLst>
                </a:hlinkClick>
              </a:rPr>
              <a:t>0</a:t>
            </a:r>
            <a:endParaRPr sz="1600">
              <a:solidFill>
                <a:srgbClr val="0F1111"/>
              </a:solidFill>
              <a:highlight>
                <a:srgbClr val="FFFFFF"/>
              </a:highlight>
              <a:uFill>
                <a:noFill/>
              </a:uFill>
              <a:hlinkClick r:id="rId34">
                <a:extLst>
                  <a:ext uri="{A12FA001-AC4F-418D-AE19-62706E023703}">
                    <ahyp:hlinkClr val="tx"/>
                  </a:ext>
                </a:extLst>
              </a:hlinkClick>
            </a:endParaRPr>
          </a:p>
          <a:p>
            <a:pPr indent="0" lvl="0" marL="0" marR="0" rtl="0" algn="l">
              <a:lnSpc>
                <a:spcPct val="100000"/>
              </a:lnSpc>
              <a:spcBef>
                <a:spcPts val="0"/>
              </a:spcBef>
              <a:spcAft>
                <a:spcPts val="0"/>
              </a:spcAft>
              <a:buNone/>
            </a:pPr>
            <a:r>
              <a:rPr lang="tr-TR" sz="1600">
                <a:solidFill>
                  <a:srgbClr val="0F1111"/>
                </a:solidFill>
                <a:highlight>
                  <a:srgbClr val="FFFFFF"/>
                </a:highlight>
                <a:uFill>
                  <a:noFill/>
                </a:uFill>
                <a:hlinkClick r:id="rId35">
                  <a:extLst>
                    <a:ext uri="{A12FA001-AC4F-418D-AE19-62706E023703}">
                      <ahyp:hlinkClr val="tx"/>
                    </a:ext>
                  </a:extLst>
                </a:hlinkClick>
              </a:rPr>
              <a:t>.</a:t>
            </a:r>
            <a:endParaRPr sz="1600">
              <a:solidFill>
                <a:srgbClr val="0F1111"/>
              </a:solidFill>
              <a:highlight>
                <a:srgbClr val="FFFFFF"/>
              </a:highlight>
              <a:uFill>
                <a:noFill/>
              </a:uFill>
              <a:hlinkClick r:id="rId36">
                <a:extLst>
                  <a:ext uri="{A12FA001-AC4F-418D-AE19-62706E023703}">
                    <ahyp:hlinkClr val="tx"/>
                  </a:ext>
                </a:extLst>
              </a:hlinkClick>
            </a:endParaRPr>
          </a:p>
          <a:p>
            <a:pPr indent="0" lvl="0" marL="0" marR="0" rtl="0" algn="l">
              <a:lnSpc>
                <a:spcPct val="100000"/>
              </a:lnSpc>
              <a:spcBef>
                <a:spcPts val="0"/>
              </a:spcBef>
              <a:spcAft>
                <a:spcPts val="0"/>
              </a:spcAft>
              <a:buNone/>
            </a:pPr>
            <a:r>
              <a:rPr lang="tr-TR" sz="900">
                <a:solidFill>
                  <a:srgbClr val="0F1111"/>
                </a:solidFill>
                <a:highlight>
                  <a:srgbClr val="FFFFFF"/>
                </a:highlight>
                <a:uFill>
                  <a:noFill/>
                </a:uFill>
                <a:hlinkClick r:id="rId37">
                  <a:extLst>
                    <a:ext uri="{A12FA001-AC4F-418D-AE19-62706E023703}">
                      <ahyp:hlinkClr val="tx"/>
                    </a:ext>
                  </a:extLst>
                </a:hlinkClick>
              </a:rPr>
              <a:t>00</a:t>
            </a:r>
            <a:r>
              <a:rPr lang="tr-TR" sz="1050">
                <a:solidFill>
                  <a:srgbClr val="007185"/>
                </a:solidFill>
                <a:highlight>
                  <a:srgbClr val="FFFFFF"/>
                </a:highlight>
                <a:uFill>
                  <a:noFill/>
                </a:uFill>
                <a:hlinkClick r:id="rId38">
                  <a:extLst>
                    <a:ext uri="{A12FA001-AC4F-418D-AE19-62706E023703}">
                      <ahyp:hlinkClr val="tx"/>
                    </a:ext>
                  </a:extLst>
                </a:hlinkClick>
              </a:rPr>
              <a:t> </a:t>
            </a:r>
            <a:endParaRPr sz="1050">
              <a:solidFill>
                <a:srgbClr val="007185"/>
              </a:solidFill>
              <a:highlight>
                <a:srgbClr val="FFFFFF"/>
              </a:highlight>
              <a:uFill>
                <a:noFill/>
              </a:uFill>
              <a:hlinkClick r:id="rId39">
                <a:extLst>
                  <a:ext uri="{A12FA001-AC4F-418D-AE19-62706E023703}">
                    <ahyp:hlinkClr val="tx"/>
                  </a:ext>
                </a:extLst>
              </a:hlinkClick>
            </a:endParaRPr>
          </a:p>
          <a:p>
            <a:pPr indent="0" lvl="0" marL="0" marR="0" rtl="0" algn="l">
              <a:lnSpc>
                <a:spcPct val="100000"/>
              </a:lnSpc>
              <a:spcBef>
                <a:spcPts val="0"/>
              </a:spcBef>
              <a:spcAft>
                <a:spcPts val="0"/>
              </a:spcAft>
              <a:buNone/>
            </a:pPr>
            <a:r>
              <a:rPr lang="tr-TR" sz="1000">
                <a:solidFill>
                  <a:srgbClr val="565959"/>
                </a:solidFill>
                <a:highlight>
                  <a:srgbClr val="FFFFFF"/>
                </a:highlight>
                <a:uFill>
                  <a:noFill/>
                </a:uFill>
                <a:hlinkClick r:id="rId40">
                  <a:extLst>
                    <a:ext uri="{A12FA001-AC4F-418D-AE19-62706E023703}">
                      <ahyp:hlinkClr val="tx"/>
                    </a:ext>
                  </a:extLst>
                </a:hlinkClick>
              </a:rPr>
              <a:t>$17.00</a:t>
            </a:r>
            <a:endParaRPr sz="1000">
              <a:solidFill>
                <a:srgbClr val="565959"/>
              </a:solidFill>
              <a:highlight>
                <a:srgbClr val="FFFFFF"/>
              </a:highlight>
              <a:uFill>
                <a:noFill/>
              </a:uFill>
              <a:hlinkClick r:id="rId41">
                <a:extLst>
                  <a:ext uri="{A12FA001-AC4F-418D-AE19-62706E023703}">
                    <ahyp:hlinkClr val="tx"/>
                  </a:ext>
                </a:extLst>
              </a:hlinkClick>
            </a:endParaRPr>
          </a:p>
          <a:p>
            <a:pPr indent="0" lvl="0" marL="0" marR="0" rtl="0" algn="l">
              <a:lnSpc>
                <a:spcPct val="100000"/>
              </a:lnSpc>
              <a:spcBef>
                <a:spcPts val="0"/>
              </a:spcBef>
              <a:spcAft>
                <a:spcPts val="0"/>
              </a:spcAft>
              <a:buNone/>
            </a:pPr>
            <a:r>
              <a:rPr lang="tr-TR" sz="1000">
                <a:solidFill>
                  <a:srgbClr val="565959"/>
                </a:solidFill>
                <a:highlight>
                  <a:srgbClr val="FFFFFF"/>
                </a:highlight>
                <a:uFill>
                  <a:noFill/>
                </a:uFill>
                <a:hlinkClick r:id="rId42">
                  <a:extLst>
                    <a:ext uri="{A12FA001-AC4F-418D-AE19-62706E023703}">
                      <ahyp:hlinkClr val="tx"/>
                    </a:ext>
                  </a:extLst>
                </a:hlinkClick>
              </a:rPr>
              <a:t>$17.00</a:t>
            </a:r>
            <a:endParaRPr sz="1000">
              <a:solidFill>
                <a:srgbClr val="565959"/>
              </a:solidFill>
              <a:highlight>
                <a:srgbClr val="FFFFFF"/>
              </a:highlight>
            </a:endParaRPr>
          </a:p>
          <a:p>
            <a:pPr indent="0" lvl="0" marL="0" marR="0" rtl="0" algn="l">
              <a:lnSpc>
                <a:spcPct val="100000"/>
              </a:lnSpc>
              <a:spcBef>
                <a:spcPts val="0"/>
              </a:spcBef>
              <a:spcAft>
                <a:spcPts val="0"/>
              </a:spcAft>
              <a:buNone/>
            </a:pPr>
            <a:r>
              <a:rPr lang="tr-TR" sz="1050">
                <a:solidFill>
                  <a:srgbClr val="0F1111"/>
                </a:solidFill>
                <a:highlight>
                  <a:srgbClr val="FFFFFF"/>
                </a:highlight>
              </a:rPr>
              <a:t>Free with Audible trial</a:t>
            </a:r>
            <a:endParaRPr sz="1050">
              <a:solidFill>
                <a:srgbClr val="0F1111"/>
              </a:solidFill>
              <a:highlight>
                <a:srgbClr val="FFFFFF"/>
              </a:highlight>
            </a:endParaRPr>
          </a:p>
          <a:p>
            <a:pPr indent="0" lvl="0" marL="0" marR="0" rtl="0" algn="l">
              <a:lnSpc>
                <a:spcPct val="100000"/>
              </a:lnSpc>
              <a:spcBef>
                <a:spcPts val="0"/>
              </a:spcBef>
              <a:spcAft>
                <a:spcPts val="0"/>
              </a:spcAft>
              <a:buNone/>
            </a:pPr>
            <a:r>
              <a:rPr lang="tr-TR" sz="1050">
                <a:solidFill>
                  <a:srgbClr val="0F1111"/>
                </a:solidFill>
                <a:highlight>
                  <a:srgbClr val="FFFFFF"/>
                </a:highlight>
              </a:rPr>
              <a:t>Available instantly</a:t>
            </a:r>
            <a:endParaRPr sz="1050">
              <a:solidFill>
                <a:srgbClr val="0F1111"/>
              </a:solidFill>
              <a:highlight>
                <a:srgbClr val="FFFFFF"/>
              </a:highlight>
            </a:endParaRPr>
          </a:p>
          <a:p>
            <a:pPr indent="0" lvl="0" marL="0" marR="0" rtl="0" algn="l">
              <a:lnSpc>
                <a:spcPct val="100000"/>
              </a:lnSpc>
              <a:spcBef>
                <a:spcPts val="0"/>
              </a:spcBef>
              <a:spcAft>
                <a:spcPts val="0"/>
              </a:spcAft>
              <a:buNone/>
            </a:pPr>
            <a:r>
              <a:rPr lang="tr-TR" sz="1050">
                <a:solidFill>
                  <a:srgbClr val="0F1111"/>
                </a:solidFill>
                <a:highlight>
                  <a:srgbClr val="FFFFFF"/>
                </a:highlight>
              </a:rPr>
              <a:t>Other formats: </a:t>
            </a:r>
            <a:r>
              <a:rPr lang="tr-TR" sz="1050">
                <a:solidFill>
                  <a:srgbClr val="007185"/>
                </a:solidFill>
                <a:highlight>
                  <a:srgbClr val="FFFFFF"/>
                </a:highlight>
                <a:uFill>
                  <a:noFill/>
                </a:uFill>
                <a:hlinkClick r:id="rId43">
                  <a:extLst>
                    <a:ext uri="{A12FA001-AC4F-418D-AE19-62706E023703}">
                      <ahyp:hlinkClr val="tx"/>
                    </a:ext>
                  </a:extLst>
                </a:hlinkClick>
              </a:rPr>
              <a:t>Mass Market Paperback</a:t>
            </a:r>
            <a:r>
              <a:rPr lang="tr-TR" sz="1050">
                <a:solidFill>
                  <a:srgbClr val="0F1111"/>
                </a:solidFill>
                <a:highlight>
                  <a:srgbClr val="FFFFFF"/>
                </a:highlight>
              </a:rPr>
              <a:t> , </a:t>
            </a:r>
            <a:r>
              <a:rPr lang="tr-TR" sz="1050">
                <a:solidFill>
                  <a:srgbClr val="007185"/>
                </a:solidFill>
                <a:highlight>
                  <a:srgbClr val="FFFFFF"/>
                </a:highlight>
                <a:uFill>
                  <a:noFill/>
                </a:uFill>
                <a:hlinkClick r:id="rId44">
                  <a:extLst>
                    <a:ext uri="{A12FA001-AC4F-418D-AE19-62706E023703}">
                      <ahyp:hlinkClr val="tx"/>
                    </a:ext>
                  </a:extLst>
                </a:hlinkClick>
              </a:rPr>
              <a:t>Audio CD</a:t>
            </a:r>
            <a:endParaRPr sz="1050">
              <a:solidFill>
                <a:srgbClr val="007185"/>
              </a:solidFill>
              <a:highlight>
                <a:srgbClr val="FFFFFF"/>
              </a:highlight>
            </a:endParaRPr>
          </a:p>
          <a:p>
            <a:pPr indent="0" lvl="0" marL="0" rtl="0" algn="l">
              <a:lnSpc>
                <a:spcPct val="115000"/>
              </a:lnSpc>
              <a:spcBef>
                <a:spcPts val="0"/>
              </a:spcBef>
              <a:spcAft>
                <a:spcPts val="0"/>
              </a:spcAft>
              <a:buNone/>
            </a:pPr>
            <a:r>
              <a:t/>
            </a:r>
            <a:endParaRPr sz="1050">
              <a:solidFill>
                <a:srgbClr val="0F1111"/>
              </a:solidFill>
              <a:highlight>
                <a:srgbClr val="FFFFFF"/>
              </a:highlight>
            </a:endParaRPr>
          </a:p>
          <a:p>
            <a:pPr indent="0" lvl="0" marL="0" rtl="0" algn="l">
              <a:lnSpc>
                <a:spcPct val="115000"/>
              </a:lnSpc>
              <a:spcBef>
                <a:spcPts val="0"/>
              </a:spcBef>
              <a:spcAft>
                <a:spcPts val="0"/>
              </a:spcAft>
              <a:buNone/>
            </a:pPr>
            <a:r>
              <a:t/>
            </a:r>
            <a:endParaRPr sz="1050">
              <a:solidFill>
                <a:srgbClr val="0F1111"/>
              </a:solidFill>
              <a:highlight>
                <a:srgbClr val="FFFFFF"/>
              </a:highlight>
            </a:endParaRPr>
          </a:p>
          <a:p>
            <a:pPr indent="-295275" lvl="0" marL="571500" rtl="0" algn="l">
              <a:lnSpc>
                <a:spcPct val="115000"/>
              </a:lnSpc>
              <a:spcBef>
                <a:spcPts val="0"/>
              </a:spcBef>
              <a:spcAft>
                <a:spcPts val="0"/>
              </a:spcAft>
              <a:buClr>
                <a:srgbClr val="0F1111"/>
              </a:buClr>
              <a:buSzPts val="1050"/>
              <a:buChar char="●"/>
            </a:pPr>
            <a:r>
              <a:rPr lang="tr-TR" sz="1050">
                <a:solidFill>
                  <a:srgbClr val="0F1111"/>
                </a:solidFill>
                <a:highlight>
                  <a:srgbClr val="FFFFFF"/>
                </a:highlight>
              </a:rPr>
              <a:t>Books</a:t>
            </a:r>
            <a:endParaRPr sz="1050">
              <a:solidFill>
                <a:srgbClr val="0F1111"/>
              </a:solidFill>
              <a:highlight>
                <a:srgbClr val="FFFFFF"/>
              </a:highlight>
            </a:endParaRPr>
          </a:p>
          <a:p>
            <a:pPr indent="-295275" lvl="0" marL="685800" rtl="0" algn="l">
              <a:lnSpc>
                <a:spcPct val="115000"/>
              </a:lnSpc>
              <a:spcBef>
                <a:spcPts val="0"/>
              </a:spcBef>
              <a:spcAft>
                <a:spcPts val="0"/>
              </a:spcAft>
              <a:buClr>
                <a:srgbClr val="0F1111"/>
              </a:buClr>
              <a:buSzPts val="1050"/>
              <a:buChar char="●"/>
            </a:pPr>
            <a:r>
              <a:rPr lang="tr-TR" sz="1050">
                <a:solidFill>
                  <a:srgbClr val="007185"/>
                </a:solidFill>
                <a:highlight>
                  <a:srgbClr val="FFFFFF"/>
                </a:highlight>
                <a:uFill>
                  <a:noFill/>
                </a:uFill>
                <a:hlinkClick r:id="rId45">
                  <a:extLst>
                    <a:ext uri="{A12FA001-AC4F-418D-AE19-62706E023703}">
                      <ahyp:hlinkClr val="tx"/>
                    </a:ext>
                  </a:extLst>
                </a:hlinkClick>
              </a:rPr>
              <a:t>Arts &amp; Photography</a:t>
            </a:r>
            <a:endParaRPr sz="1050">
              <a:solidFill>
                <a:srgbClr val="007185"/>
              </a:solidFill>
              <a:highlight>
                <a:srgbClr val="FFFFFF"/>
              </a:highlight>
            </a:endParaRPr>
          </a:p>
          <a:p>
            <a:pPr indent="-295275" lvl="0" marL="685800" rtl="0" algn="l">
              <a:lnSpc>
                <a:spcPct val="115000"/>
              </a:lnSpc>
              <a:spcBef>
                <a:spcPts val="0"/>
              </a:spcBef>
              <a:spcAft>
                <a:spcPts val="0"/>
              </a:spcAft>
              <a:buClr>
                <a:srgbClr val="0F1111"/>
              </a:buClr>
              <a:buSzPts val="1050"/>
              <a:buChar char="●"/>
            </a:pPr>
            <a:r>
              <a:rPr lang="tr-TR" sz="1050">
                <a:solidFill>
                  <a:srgbClr val="007185"/>
                </a:solidFill>
                <a:highlight>
                  <a:srgbClr val="FFFFFF"/>
                </a:highlight>
                <a:uFill>
                  <a:noFill/>
                </a:uFill>
                <a:hlinkClick r:id="rId46">
                  <a:extLst>
                    <a:ext uri="{A12FA001-AC4F-418D-AE19-62706E023703}">
                      <ahyp:hlinkClr val="tx"/>
                    </a:ext>
                  </a:extLst>
                </a:hlinkClick>
              </a:rPr>
              <a:t>Biographies &amp; Memoirs</a:t>
            </a:r>
            <a:endParaRPr sz="1050">
              <a:solidFill>
                <a:srgbClr val="007185"/>
              </a:solidFill>
              <a:highlight>
                <a:srgbClr val="FFFFFF"/>
              </a:highlight>
            </a:endParaRPr>
          </a:p>
          <a:p>
            <a:pPr indent="-295275" lvl="0" marL="685800" rtl="0" algn="l">
              <a:lnSpc>
                <a:spcPct val="115000"/>
              </a:lnSpc>
              <a:spcBef>
                <a:spcPts val="0"/>
              </a:spcBef>
              <a:spcAft>
                <a:spcPts val="0"/>
              </a:spcAft>
              <a:buClr>
                <a:srgbClr val="0F1111"/>
              </a:buClr>
              <a:buSzPts val="1050"/>
              <a:buChar char="●"/>
            </a:pPr>
            <a:r>
              <a:rPr lang="tr-TR" sz="1050">
                <a:solidFill>
                  <a:srgbClr val="007185"/>
                </a:solidFill>
                <a:highlight>
                  <a:srgbClr val="FFFFFF"/>
                </a:highlight>
                <a:uFill>
                  <a:noFill/>
                </a:uFill>
                <a:hlinkClick r:id="rId47">
                  <a:extLst>
                    <a:ext uri="{A12FA001-AC4F-418D-AE19-62706E023703}">
                      <ahyp:hlinkClr val="tx"/>
                    </a:ext>
                  </a:extLst>
                </a:hlinkClick>
              </a:rPr>
              <a:t>Business &amp; Money</a:t>
            </a:r>
            <a:endParaRPr sz="1050">
              <a:solidFill>
                <a:srgbClr val="007185"/>
              </a:solidFill>
              <a:highlight>
                <a:srgbClr val="FFFFFF"/>
              </a:highlight>
            </a:endParaRPr>
          </a:p>
          <a:p>
            <a:pPr indent="-295275" lvl="0" marL="685800" rtl="0" algn="l">
              <a:lnSpc>
                <a:spcPct val="115000"/>
              </a:lnSpc>
              <a:spcBef>
                <a:spcPts val="0"/>
              </a:spcBef>
              <a:spcAft>
                <a:spcPts val="0"/>
              </a:spcAft>
              <a:buClr>
                <a:srgbClr val="0F1111"/>
              </a:buClr>
              <a:buSzPts val="1050"/>
              <a:buChar char="●"/>
            </a:pPr>
            <a:r>
              <a:rPr lang="tr-TR" sz="1050">
                <a:solidFill>
                  <a:srgbClr val="007185"/>
                </a:solidFill>
                <a:highlight>
                  <a:srgbClr val="FFFFFF"/>
                </a:highlight>
                <a:uFill>
                  <a:noFill/>
                </a:uFill>
                <a:hlinkClick r:id="rId48">
                  <a:extLst>
                    <a:ext uri="{A12FA001-AC4F-418D-AE19-62706E023703}">
                      <ahyp:hlinkClr val="tx"/>
                    </a:ext>
                  </a:extLst>
                </a:hlinkClick>
              </a:rPr>
              <a:t>Calendars</a:t>
            </a:r>
            <a:endParaRPr sz="1050">
              <a:solidFill>
                <a:srgbClr val="007185"/>
              </a:solidFill>
              <a:highlight>
                <a:srgbClr val="FFFFFF"/>
              </a:highlight>
            </a:endParaRPr>
          </a:p>
          <a:p>
            <a:pPr indent="-295275" lvl="0" marL="685800" rtl="0" algn="l">
              <a:lnSpc>
                <a:spcPct val="115000"/>
              </a:lnSpc>
              <a:spcBef>
                <a:spcPts val="0"/>
              </a:spcBef>
              <a:spcAft>
                <a:spcPts val="0"/>
              </a:spcAft>
              <a:buClr>
                <a:srgbClr val="0F1111"/>
              </a:buClr>
              <a:buSzPts val="1050"/>
              <a:buChar char="●"/>
            </a:pPr>
            <a:r>
              <a:rPr lang="tr-TR" sz="1050">
                <a:solidFill>
                  <a:srgbClr val="007185"/>
                </a:solidFill>
                <a:highlight>
                  <a:srgbClr val="FFFFFF"/>
                </a:highlight>
                <a:uFill>
                  <a:noFill/>
                </a:uFill>
                <a:hlinkClick r:id="rId49">
                  <a:extLst>
                    <a:ext uri="{A12FA001-AC4F-418D-AE19-62706E023703}">
                      <ahyp:hlinkClr val="tx"/>
                    </a:ext>
                  </a:extLst>
                </a:hlinkClick>
              </a:rPr>
              <a:t>Children's Books</a:t>
            </a:r>
            <a:endParaRPr sz="1050">
              <a:solidFill>
                <a:srgbClr val="007185"/>
              </a:solidFill>
              <a:highlight>
                <a:srgbClr val="FFFFFF"/>
              </a:highlight>
            </a:endParaRPr>
          </a:p>
          <a:p>
            <a:pPr indent="-295275" lvl="0" marL="685800" rtl="0" algn="l">
              <a:lnSpc>
                <a:spcPct val="115000"/>
              </a:lnSpc>
              <a:spcBef>
                <a:spcPts val="0"/>
              </a:spcBef>
              <a:spcAft>
                <a:spcPts val="0"/>
              </a:spcAft>
              <a:buClr>
                <a:srgbClr val="0F1111"/>
              </a:buClr>
              <a:buSzPts val="1050"/>
              <a:buChar char="●"/>
            </a:pPr>
            <a:r>
              <a:rPr lang="tr-TR" sz="1050">
                <a:solidFill>
                  <a:srgbClr val="007185"/>
                </a:solidFill>
                <a:highlight>
                  <a:srgbClr val="FFFFFF"/>
                </a:highlight>
                <a:uFill>
                  <a:noFill/>
                </a:uFill>
                <a:hlinkClick r:id="rId50">
                  <a:extLst>
                    <a:ext uri="{A12FA001-AC4F-418D-AE19-62706E023703}">
                      <ahyp:hlinkClr val="tx"/>
                    </a:ext>
                  </a:extLst>
                </a:hlinkClick>
              </a:rPr>
              <a:t>Christian Books &amp; Bibles</a:t>
            </a:r>
            <a:endParaRPr sz="1050">
              <a:solidFill>
                <a:srgbClr val="007185"/>
              </a:solidFill>
              <a:highlight>
                <a:srgbClr val="FFFFFF"/>
              </a:highlight>
            </a:endParaRPr>
          </a:p>
          <a:p>
            <a:pPr indent="-295275" lvl="0" marL="685800" rtl="0" algn="l">
              <a:lnSpc>
                <a:spcPct val="115000"/>
              </a:lnSpc>
              <a:spcBef>
                <a:spcPts val="0"/>
              </a:spcBef>
              <a:spcAft>
                <a:spcPts val="0"/>
              </a:spcAft>
              <a:buClr>
                <a:srgbClr val="0F1111"/>
              </a:buClr>
              <a:buSzPts val="1050"/>
              <a:buChar char="●"/>
            </a:pPr>
            <a:r>
              <a:rPr lang="tr-TR" sz="1050">
                <a:solidFill>
                  <a:srgbClr val="007185"/>
                </a:solidFill>
                <a:highlight>
                  <a:srgbClr val="FFFFFF"/>
                </a:highlight>
                <a:uFill>
                  <a:noFill/>
                </a:uFill>
                <a:hlinkClick r:id="rId51">
                  <a:extLst>
                    <a:ext uri="{A12FA001-AC4F-418D-AE19-62706E023703}">
                      <ahyp:hlinkClr val="tx"/>
                    </a:ext>
                  </a:extLst>
                </a:hlinkClick>
              </a:rPr>
              <a:t>Comics &amp; Graphic Novels</a:t>
            </a:r>
            <a:endParaRPr sz="1050">
              <a:solidFill>
                <a:srgbClr val="007185"/>
              </a:solidFill>
              <a:highlight>
                <a:srgbClr val="FFFFFF"/>
              </a:highlight>
            </a:endParaRPr>
          </a:p>
          <a:p>
            <a:pPr indent="-295275" lvl="0" marL="685800" rtl="0" algn="l">
              <a:lnSpc>
                <a:spcPct val="115000"/>
              </a:lnSpc>
              <a:spcBef>
                <a:spcPts val="0"/>
              </a:spcBef>
              <a:spcAft>
                <a:spcPts val="0"/>
              </a:spcAft>
              <a:buClr>
                <a:srgbClr val="0F1111"/>
              </a:buClr>
              <a:buSzPts val="1050"/>
              <a:buChar char="●"/>
            </a:pPr>
            <a:r>
              <a:rPr lang="tr-TR" sz="1050">
                <a:solidFill>
                  <a:srgbClr val="007185"/>
                </a:solidFill>
                <a:highlight>
                  <a:srgbClr val="FFFFFF"/>
                </a:highlight>
                <a:uFill>
                  <a:noFill/>
                </a:uFill>
                <a:hlinkClick r:id="rId52">
                  <a:extLst>
                    <a:ext uri="{A12FA001-AC4F-418D-AE19-62706E023703}">
                      <ahyp:hlinkClr val="tx"/>
                    </a:ext>
                  </a:extLst>
                </a:hlinkClick>
              </a:rPr>
              <a:t>Computers &amp; Technology</a:t>
            </a:r>
            <a:endParaRPr sz="1050">
              <a:solidFill>
                <a:srgbClr val="007185"/>
              </a:solidFill>
              <a:highlight>
                <a:srgbClr val="FFFFFF"/>
              </a:highlight>
            </a:endParaRPr>
          </a:p>
          <a:p>
            <a:pPr indent="-295275" lvl="0" marL="685800" rtl="0" algn="l">
              <a:lnSpc>
                <a:spcPct val="115000"/>
              </a:lnSpc>
              <a:spcBef>
                <a:spcPts val="0"/>
              </a:spcBef>
              <a:spcAft>
                <a:spcPts val="0"/>
              </a:spcAft>
              <a:buClr>
                <a:srgbClr val="0F1111"/>
              </a:buClr>
              <a:buSzPts val="1050"/>
              <a:buChar char="●"/>
            </a:pPr>
            <a:r>
              <a:rPr lang="tr-TR" sz="1050">
                <a:solidFill>
                  <a:srgbClr val="007185"/>
                </a:solidFill>
                <a:highlight>
                  <a:srgbClr val="FFFFFF"/>
                </a:highlight>
                <a:uFill>
                  <a:noFill/>
                </a:uFill>
                <a:hlinkClick r:id="rId53">
                  <a:extLst>
                    <a:ext uri="{A12FA001-AC4F-418D-AE19-62706E023703}">
                      <ahyp:hlinkClr val="tx"/>
                    </a:ext>
                  </a:extLst>
                </a:hlinkClick>
              </a:rPr>
              <a:t>Cookbooks, Food &amp; Wine</a:t>
            </a:r>
            <a:endParaRPr sz="1050">
              <a:solidFill>
                <a:srgbClr val="007185"/>
              </a:solidFill>
              <a:highlight>
                <a:srgbClr val="FFFFFF"/>
              </a:highlight>
            </a:endParaRPr>
          </a:p>
          <a:p>
            <a:pPr indent="-295275" lvl="0" marL="685800" rtl="0" algn="l">
              <a:lnSpc>
                <a:spcPct val="115000"/>
              </a:lnSpc>
              <a:spcBef>
                <a:spcPts val="0"/>
              </a:spcBef>
              <a:spcAft>
                <a:spcPts val="0"/>
              </a:spcAft>
              <a:buClr>
                <a:srgbClr val="0F1111"/>
              </a:buClr>
              <a:buSzPts val="1050"/>
              <a:buChar char="●"/>
            </a:pPr>
            <a:r>
              <a:rPr lang="tr-TR" sz="1050">
                <a:solidFill>
                  <a:srgbClr val="007185"/>
                </a:solidFill>
                <a:highlight>
                  <a:srgbClr val="FFFFFF"/>
                </a:highlight>
                <a:uFill>
                  <a:noFill/>
                </a:uFill>
                <a:hlinkClick r:id="rId54">
                  <a:extLst>
                    <a:ext uri="{A12FA001-AC4F-418D-AE19-62706E023703}">
                      <ahyp:hlinkClr val="tx"/>
                    </a:ext>
                  </a:extLst>
                </a:hlinkClick>
              </a:rPr>
              <a:t>Crafts, Hobbies &amp; Home</a:t>
            </a:r>
            <a:endParaRPr sz="1050">
              <a:solidFill>
                <a:srgbClr val="007185"/>
              </a:solidFill>
              <a:highlight>
                <a:srgbClr val="FFFFFF"/>
              </a:highlight>
            </a:endParaRPr>
          </a:p>
          <a:p>
            <a:pPr indent="-295275" lvl="0" marL="685800" rtl="0" algn="l">
              <a:lnSpc>
                <a:spcPct val="115000"/>
              </a:lnSpc>
              <a:spcBef>
                <a:spcPts val="0"/>
              </a:spcBef>
              <a:spcAft>
                <a:spcPts val="0"/>
              </a:spcAft>
              <a:buClr>
                <a:srgbClr val="0F1111"/>
              </a:buClr>
              <a:buSzPts val="1050"/>
              <a:buChar char="●"/>
            </a:pPr>
            <a:r>
              <a:rPr lang="tr-TR" sz="1050">
                <a:solidFill>
                  <a:srgbClr val="007185"/>
                </a:solidFill>
                <a:highlight>
                  <a:srgbClr val="FFFFFF"/>
                </a:highlight>
                <a:uFill>
                  <a:noFill/>
                </a:uFill>
                <a:hlinkClick r:id="rId55">
                  <a:extLst>
                    <a:ext uri="{A12FA001-AC4F-418D-AE19-62706E023703}">
                      <ahyp:hlinkClr val="tx"/>
                    </a:ext>
                  </a:extLst>
                </a:hlinkClick>
              </a:rPr>
              <a:t>Education &amp; Teaching</a:t>
            </a:r>
            <a:endParaRPr sz="1050">
              <a:solidFill>
                <a:srgbClr val="007185"/>
              </a:solidFill>
              <a:highlight>
                <a:srgbClr val="FFFFFF"/>
              </a:highlight>
            </a:endParaRPr>
          </a:p>
          <a:p>
            <a:pPr indent="-295275" lvl="0" marL="685800" rtl="0" algn="l">
              <a:lnSpc>
                <a:spcPct val="115000"/>
              </a:lnSpc>
              <a:spcBef>
                <a:spcPts val="0"/>
              </a:spcBef>
              <a:spcAft>
                <a:spcPts val="0"/>
              </a:spcAft>
              <a:buClr>
                <a:srgbClr val="0F1111"/>
              </a:buClr>
              <a:buSzPts val="1050"/>
              <a:buChar char="●"/>
            </a:pPr>
            <a:r>
              <a:rPr lang="tr-TR" sz="1050">
                <a:solidFill>
                  <a:srgbClr val="007185"/>
                </a:solidFill>
                <a:highlight>
                  <a:srgbClr val="FFFFFF"/>
                </a:highlight>
                <a:uFill>
                  <a:noFill/>
                </a:uFill>
                <a:hlinkClick r:id="rId56">
                  <a:extLst>
                    <a:ext uri="{A12FA001-AC4F-418D-AE19-62706E023703}">
                      <ahyp:hlinkClr val="tx"/>
                    </a:ext>
                  </a:extLst>
                </a:hlinkClick>
              </a:rPr>
              <a:t>Engineering &amp; Transportation</a:t>
            </a:r>
            <a:endParaRPr sz="1050">
              <a:solidFill>
                <a:srgbClr val="007185"/>
              </a:solidFill>
              <a:highlight>
                <a:srgbClr val="FFFFFF"/>
              </a:highlight>
            </a:endParaRPr>
          </a:p>
          <a:p>
            <a:pPr indent="-295275" lvl="0" marL="685800" rtl="0" algn="l">
              <a:lnSpc>
                <a:spcPct val="115000"/>
              </a:lnSpc>
              <a:spcBef>
                <a:spcPts val="0"/>
              </a:spcBef>
              <a:spcAft>
                <a:spcPts val="0"/>
              </a:spcAft>
              <a:buClr>
                <a:srgbClr val="0F1111"/>
              </a:buClr>
              <a:buSzPts val="1050"/>
              <a:buChar char="●"/>
            </a:pPr>
            <a:r>
              <a:rPr lang="tr-TR" sz="1050">
                <a:solidFill>
                  <a:srgbClr val="007185"/>
                </a:solidFill>
                <a:highlight>
                  <a:srgbClr val="FFFFFF"/>
                </a:highlight>
                <a:uFill>
                  <a:noFill/>
                </a:uFill>
                <a:hlinkClick r:id="rId57">
                  <a:extLst>
                    <a:ext uri="{A12FA001-AC4F-418D-AE19-62706E023703}">
                      <ahyp:hlinkClr val="tx"/>
                    </a:ext>
                  </a:extLst>
                </a:hlinkClick>
              </a:rPr>
              <a:t>Health, Fitness &amp; Dieting</a:t>
            </a:r>
            <a:endParaRPr sz="1050">
              <a:solidFill>
                <a:srgbClr val="007185"/>
              </a:solidFill>
              <a:highlight>
                <a:srgbClr val="FFFFFF"/>
              </a:highlight>
            </a:endParaRPr>
          </a:p>
          <a:p>
            <a:pPr indent="-295275" lvl="0" marL="685800" rtl="0" algn="l">
              <a:lnSpc>
                <a:spcPct val="115000"/>
              </a:lnSpc>
              <a:spcBef>
                <a:spcPts val="0"/>
              </a:spcBef>
              <a:spcAft>
                <a:spcPts val="0"/>
              </a:spcAft>
              <a:buClr>
                <a:srgbClr val="0F1111"/>
              </a:buClr>
              <a:buSzPts val="1050"/>
              <a:buChar char="●"/>
            </a:pPr>
            <a:r>
              <a:rPr lang="tr-TR" sz="1050">
                <a:solidFill>
                  <a:srgbClr val="007185"/>
                </a:solidFill>
                <a:highlight>
                  <a:srgbClr val="FFFFFF"/>
                </a:highlight>
                <a:uFill>
                  <a:noFill/>
                </a:uFill>
                <a:hlinkClick r:id="rId58">
                  <a:extLst>
                    <a:ext uri="{A12FA001-AC4F-418D-AE19-62706E023703}">
                      <ahyp:hlinkClr val="tx"/>
                    </a:ext>
                  </a:extLst>
                </a:hlinkClick>
              </a:rPr>
              <a:t>History</a:t>
            </a:r>
            <a:endParaRPr sz="1050">
              <a:solidFill>
                <a:srgbClr val="007185"/>
              </a:solidFill>
              <a:highlight>
                <a:srgbClr val="FFFFFF"/>
              </a:highlight>
            </a:endParaRPr>
          </a:p>
          <a:p>
            <a:pPr indent="-295275" lvl="0" marL="685800" rtl="0" algn="l">
              <a:lnSpc>
                <a:spcPct val="115000"/>
              </a:lnSpc>
              <a:spcBef>
                <a:spcPts val="0"/>
              </a:spcBef>
              <a:spcAft>
                <a:spcPts val="0"/>
              </a:spcAft>
              <a:buClr>
                <a:srgbClr val="0F1111"/>
              </a:buClr>
              <a:buSzPts val="1050"/>
              <a:buChar char="●"/>
            </a:pPr>
            <a:r>
              <a:rPr lang="tr-TR" sz="1050">
                <a:solidFill>
                  <a:srgbClr val="007185"/>
                </a:solidFill>
                <a:highlight>
                  <a:srgbClr val="FFFFFF"/>
                </a:highlight>
                <a:uFill>
                  <a:noFill/>
                </a:uFill>
                <a:hlinkClick r:id="rId59">
                  <a:extLst>
                    <a:ext uri="{A12FA001-AC4F-418D-AE19-62706E023703}">
                      <ahyp:hlinkClr val="tx"/>
                    </a:ext>
                  </a:extLst>
                </a:hlinkClick>
              </a:rPr>
              <a:t>Humor &amp; Entertainment</a:t>
            </a:r>
            <a:endParaRPr sz="1050">
              <a:solidFill>
                <a:srgbClr val="007185"/>
              </a:solidFill>
              <a:highlight>
                <a:srgbClr val="FFFFFF"/>
              </a:highlight>
            </a:endParaRPr>
          </a:p>
          <a:p>
            <a:pPr indent="-295275" lvl="0" marL="685800" rtl="0" algn="l">
              <a:lnSpc>
                <a:spcPct val="115000"/>
              </a:lnSpc>
              <a:spcBef>
                <a:spcPts val="0"/>
              </a:spcBef>
              <a:spcAft>
                <a:spcPts val="0"/>
              </a:spcAft>
              <a:buClr>
                <a:srgbClr val="0F1111"/>
              </a:buClr>
              <a:buSzPts val="1050"/>
              <a:buChar char="●"/>
            </a:pPr>
            <a:r>
              <a:rPr lang="tr-TR" sz="1050">
                <a:solidFill>
                  <a:srgbClr val="007185"/>
                </a:solidFill>
                <a:highlight>
                  <a:srgbClr val="FFFFFF"/>
                </a:highlight>
                <a:uFill>
                  <a:noFill/>
                </a:uFill>
                <a:hlinkClick r:id="rId60">
                  <a:extLst>
                    <a:ext uri="{A12FA001-AC4F-418D-AE19-62706E023703}">
                      <ahyp:hlinkClr val="tx"/>
                    </a:ext>
                  </a:extLst>
                </a:hlinkClick>
              </a:rPr>
              <a:t>Law</a:t>
            </a:r>
            <a:endParaRPr sz="1050">
              <a:solidFill>
                <a:srgbClr val="007185"/>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800">
                <a:solidFill>
                  <a:srgbClr val="333333"/>
                </a:solidFill>
                <a:highlight>
                  <a:schemeClr val="lt1"/>
                </a:highlight>
              </a:rPr>
              <a:t> In short, using CSS ensures that your web pages are consistent.</a:t>
            </a:r>
            <a:endParaRPr sz="1800">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800">
                <a:solidFill>
                  <a:schemeClr val="dk1"/>
                </a:solidFill>
              </a:rPr>
              <a:t>keywords:</a:t>
            </a:r>
            <a:endParaRPr sz="1800">
              <a:solidFill>
                <a:schemeClr val="dk1"/>
              </a:solidFill>
            </a:endParaRPr>
          </a:p>
          <a:p>
            <a:pPr indent="0" lvl="0" marL="0" rtl="0" algn="just">
              <a:spcBef>
                <a:spcPts val="0"/>
              </a:spcBef>
              <a:spcAft>
                <a:spcPts val="0"/>
              </a:spcAft>
              <a:buClr>
                <a:schemeClr val="dk1"/>
              </a:buClr>
              <a:buSzPts val="1600"/>
              <a:buFont typeface="Arial"/>
              <a:buNone/>
            </a:pPr>
            <a:r>
              <a:rPr lang="tr-TR" sz="1600">
                <a:solidFill>
                  <a:srgbClr val="3A3F50"/>
                </a:solidFill>
                <a:latin typeface="Raleway SemiBold"/>
                <a:ea typeface="Raleway SemiBold"/>
                <a:cs typeface="Raleway SemiBold"/>
                <a:sym typeface="Raleway SemiBold"/>
              </a:rPr>
              <a:t>less work</a:t>
            </a:r>
            <a:endParaRPr sz="1600">
              <a:solidFill>
                <a:srgbClr val="3A3F50"/>
              </a:solidFill>
              <a:latin typeface="Raleway SemiBold"/>
              <a:ea typeface="Raleway SemiBold"/>
              <a:cs typeface="Raleway SemiBold"/>
              <a:sym typeface="Raleway SemiBold"/>
            </a:endParaRPr>
          </a:p>
          <a:p>
            <a:pPr indent="0" lvl="0" marL="0" rtl="0" algn="just">
              <a:spcBef>
                <a:spcPts val="0"/>
              </a:spcBef>
              <a:spcAft>
                <a:spcPts val="0"/>
              </a:spcAft>
              <a:buClr>
                <a:schemeClr val="dk1"/>
              </a:buClr>
              <a:buSzPts val="1600"/>
              <a:buFont typeface="Arial"/>
              <a:buNone/>
            </a:pPr>
            <a:r>
              <a:rPr lang="tr-TR" sz="1600">
                <a:solidFill>
                  <a:srgbClr val="3A3F50"/>
                </a:solidFill>
                <a:latin typeface="Raleway SemiBold"/>
                <a:ea typeface="Raleway SemiBold"/>
                <a:cs typeface="Raleway SemiBold"/>
                <a:sym typeface="Raleway SemiBold"/>
              </a:rPr>
              <a:t>much faster</a:t>
            </a:r>
            <a:endParaRPr sz="1600">
              <a:solidFill>
                <a:srgbClr val="3A3F50"/>
              </a:solidFill>
              <a:latin typeface="Raleway SemiBold"/>
              <a:ea typeface="Raleway SemiBold"/>
              <a:cs typeface="Raleway SemiBold"/>
              <a:sym typeface="Raleway SemiBold"/>
            </a:endParaRPr>
          </a:p>
          <a:p>
            <a:pPr indent="0" lvl="0" marL="0" rtl="0" algn="just">
              <a:spcBef>
                <a:spcPts val="0"/>
              </a:spcBef>
              <a:spcAft>
                <a:spcPts val="0"/>
              </a:spcAft>
              <a:buClr>
                <a:schemeClr val="dk1"/>
              </a:buClr>
              <a:buSzPts val="1600"/>
              <a:buFont typeface="Arial"/>
              <a:buNone/>
            </a:pPr>
            <a:r>
              <a:rPr lang="tr-TR" sz="1600">
                <a:solidFill>
                  <a:srgbClr val="3A3F50"/>
                </a:solidFill>
                <a:latin typeface="Raleway SemiBold"/>
                <a:ea typeface="Raleway SemiBold"/>
                <a:cs typeface="Raleway SemiBold"/>
                <a:sym typeface="Raleway SemiBold"/>
              </a:rPr>
              <a:t>easy to update</a:t>
            </a:r>
            <a:endParaRPr sz="18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800">
                <a:solidFill>
                  <a:schemeClr val="dk1"/>
                </a:solidFill>
                <a:highlight>
                  <a:schemeClr val="lt1"/>
                </a:highlight>
                <a:latin typeface="Verdana"/>
                <a:ea typeface="Verdana"/>
                <a:cs typeface="Verdana"/>
                <a:sym typeface="Verdana"/>
              </a:rPr>
              <a:t>A CSS rule consists of a selector and a declaration block.</a:t>
            </a:r>
            <a:endParaRPr sz="1800">
              <a:solidFill>
                <a:schemeClr val="dk1"/>
              </a:solidFill>
            </a:endParaRPr>
          </a:p>
          <a:p>
            <a:pPr indent="0" lvl="0" marL="0" rtl="0" algn="l">
              <a:lnSpc>
                <a:spcPct val="100000"/>
              </a:lnSpc>
              <a:spcBef>
                <a:spcPts val="140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t>CSS works by associating rules with HTML elements. These rules govern how the content of specified elements should be displayed. A CSS rule contains two parts: a selector and a declaration.</a:t>
            </a:r>
            <a:br>
              <a:rPr lang="tr-TR" sz="1800"/>
            </a:br>
            <a:r>
              <a:rPr lang="tr-TR" sz="1800"/>
              <a:t>This rule indicates that all p elements should be shown in blue color. </a:t>
            </a:r>
            <a:br>
              <a:rPr lang="tr-TR" sz="1800"/>
            </a:br>
            <a:br>
              <a:rPr lang="tr-TR" sz="1800"/>
            </a:br>
            <a:r>
              <a:rPr lang="tr-TR" sz="1800"/>
              <a:t>Selectors indicate which element the rule applies to. The same rule can apply to more than one element if you separate the element names with commas.</a:t>
            </a:r>
            <a:endParaRPr sz="1800"/>
          </a:p>
          <a:p>
            <a:pPr indent="0" lvl="0" marL="0" rtl="0" algn="l">
              <a:lnSpc>
                <a:spcPct val="100000"/>
              </a:lnSpc>
              <a:spcBef>
                <a:spcPts val="0"/>
              </a:spcBef>
              <a:spcAft>
                <a:spcPts val="0"/>
              </a:spcAft>
              <a:buSzPts val="1400"/>
              <a:buNone/>
            </a:pPr>
            <a:r>
              <a:t/>
            </a:r>
            <a:endParaRPr sz="1800"/>
          </a:p>
          <a:p>
            <a:pPr indent="0" lvl="0" marL="0" rtl="0" algn="l">
              <a:lnSpc>
                <a:spcPct val="100000"/>
              </a:lnSpc>
              <a:spcBef>
                <a:spcPts val="0"/>
              </a:spcBef>
              <a:spcAft>
                <a:spcPts val="0"/>
              </a:spcAft>
              <a:buSzPts val="1400"/>
              <a:buNone/>
            </a:pPr>
            <a:r>
              <a:rPr lang="tr-TR" sz="1800"/>
              <a:t>Declarations indicate how the elements referred to in the selector should be styled. Declarations are split into two parts (a property and a value), and are separated by a colon.</a:t>
            </a:r>
            <a:endParaRPr sz="1800"/>
          </a:p>
          <a:p>
            <a:pPr indent="0" lvl="0" marL="0" rtl="0" algn="l">
              <a:lnSpc>
                <a:spcPct val="100000"/>
              </a:lnSpc>
              <a:spcBef>
                <a:spcPts val="0"/>
              </a:spcBef>
              <a:spcAft>
                <a:spcPts val="0"/>
              </a:spcAft>
              <a:buSzPts val="1400"/>
              <a:buNone/>
            </a:pPr>
            <a:r>
              <a:t/>
            </a:r>
            <a:endParaRPr sz="1800"/>
          </a:p>
          <a:p>
            <a:pPr indent="0" lvl="0" marL="0" rtl="0" algn="l">
              <a:spcBef>
                <a:spcPts val="0"/>
              </a:spcBef>
              <a:spcAft>
                <a:spcPts val="0"/>
              </a:spcAft>
              <a:buClr>
                <a:schemeClr val="dk1"/>
              </a:buClr>
              <a:buSzPts val="1400"/>
              <a:buFont typeface="Arial"/>
              <a:buNone/>
            </a:pPr>
            <a:r>
              <a:rPr lang="tr-TR" sz="1800">
                <a:solidFill>
                  <a:srgbClr val="1B1B1B"/>
                </a:solidFill>
                <a:highlight>
                  <a:schemeClr val="lt1"/>
                </a:highlight>
              </a:rPr>
              <a:t>CSS on the slide selects paragraph text, setting the color to blue.</a:t>
            </a:r>
            <a:endParaRPr sz="1800">
              <a:solidFill>
                <a:srgbClr val="1B1B1B"/>
              </a:solidFill>
              <a:highlight>
                <a:schemeClr val="lt1"/>
              </a:highlight>
            </a:endParaRPr>
          </a:p>
          <a:p>
            <a:pPr indent="0" lvl="0" marL="0" rtl="0" algn="l">
              <a:spcBef>
                <a:spcPts val="0"/>
              </a:spcBef>
              <a:spcAft>
                <a:spcPts val="0"/>
              </a:spcAft>
              <a:buClr>
                <a:schemeClr val="dk1"/>
              </a:buClr>
              <a:buSzPts val="1400"/>
              <a:buFont typeface="Arial"/>
              <a:buNone/>
            </a:pPr>
            <a:r>
              <a:t/>
            </a:r>
            <a:endParaRPr sz="1800">
              <a:solidFill>
                <a:srgbClr val="1B1B1B"/>
              </a:solidFill>
              <a:highlight>
                <a:schemeClr val="lt1"/>
              </a:highlight>
            </a:endParaRPr>
          </a:p>
          <a:p>
            <a:pPr indent="0" lvl="0" marL="0" rtl="0" algn="l">
              <a:spcBef>
                <a:spcPts val="0"/>
              </a:spcBef>
              <a:spcAft>
                <a:spcPts val="0"/>
              </a:spcAft>
              <a:buClr>
                <a:schemeClr val="dk1"/>
              </a:buClr>
              <a:buSzPts val="1400"/>
              <a:buFont typeface="Arial"/>
              <a:buNone/>
            </a:pPr>
            <a:r>
              <a:rPr lang="tr-TR" sz="1800">
                <a:solidFill>
                  <a:srgbClr val="1B1B1B"/>
                </a:solidFill>
                <a:highlight>
                  <a:schemeClr val="lt1"/>
                </a:highlight>
              </a:rPr>
              <a:t>continue from link: </a:t>
            </a:r>
            <a:endParaRPr sz="1800">
              <a:solidFill>
                <a:srgbClr val="1B1B1B"/>
              </a:solidFill>
              <a:highlight>
                <a:schemeClr val="lt1"/>
              </a:highlight>
            </a:endParaRPr>
          </a:p>
          <a:p>
            <a:pPr indent="0" lvl="0" marL="0" rtl="0" algn="l">
              <a:spcBef>
                <a:spcPts val="0"/>
              </a:spcBef>
              <a:spcAft>
                <a:spcPts val="0"/>
              </a:spcAft>
              <a:buClr>
                <a:schemeClr val="dk1"/>
              </a:buClr>
              <a:buSzPts val="1400"/>
              <a:buFont typeface="Arial"/>
              <a:buNone/>
            </a:pPr>
            <a:r>
              <a:rPr lang="tr-TR" sz="1800" u="sng">
                <a:solidFill>
                  <a:schemeClr val="hlink"/>
                </a:solidFill>
                <a:highlight>
                  <a:schemeClr val="lt1"/>
                </a:highlight>
                <a:hlinkClick r:id="rId2"/>
              </a:rPr>
              <a:t>https://developer.mozilla.org/en-US/docs/Learn/Getting_started_with_the_web/CSS_basics#anatomy_of_a_css_ruleset</a:t>
            </a:r>
            <a:endParaRPr sz="1800">
              <a:solidFill>
                <a:srgbClr val="1B1B1B"/>
              </a:solidFill>
              <a:highlight>
                <a:schemeClr val="lt1"/>
              </a:highlight>
            </a:endParaRPr>
          </a:p>
          <a:p>
            <a:pPr indent="0" lvl="0" marL="0" rtl="0" algn="l">
              <a:spcBef>
                <a:spcPts val="0"/>
              </a:spcBef>
              <a:spcAft>
                <a:spcPts val="0"/>
              </a:spcAft>
              <a:buClr>
                <a:schemeClr val="dk1"/>
              </a:buClr>
              <a:buSzPts val="1400"/>
              <a:buFont typeface="Arial"/>
              <a:buNone/>
            </a:pPr>
            <a:r>
              <a:t/>
            </a:r>
            <a:endParaRPr sz="1800">
              <a:solidFill>
                <a:srgbClr val="1B1B1B"/>
              </a:solidFill>
              <a:highlight>
                <a:schemeClr val="lt1"/>
              </a:highlight>
            </a:endParaRPr>
          </a:p>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87a1abb400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87a1abb400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 This is a Pear Deck Multiple Choice Slide. Your current options are: A: True, B: False, </a:t>
            </a:r>
            <a:endParaRPr/>
          </a:p>
          <a:p>
            <a:pPr indent="0" lvl="0" marL="0" rtl="0" algn="l">
              <a:lnSpc>
                <a:spcPct val="100000"/>
              </a:lnSpc>
              <a:spcBef>
                <a:spcPts val="0"/>
              </a:spcBef>
              <a:spcAft>
                <a:spcPts val="0"/>
              </a:spcAft>
              <a:buSzPts val="1400"/>
              <a:buNone/>
            </a:pPr>
            <a:r>
              <a:rPr lang="tr-TR"/>
              <a:t>🍐  To edit the type of question or choices, go back to the "Ask Students a Question" in the Pear Deck sidebar.</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864e3ca62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864e3ca62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800">
                <a:solidFill>
                  <a:schemeClr val="dk1"/>
                </a:solidFill>
                <a:highlight>
                  <a:schemeClr val="lt1"/>
                </a:highlight>
                <a:latin typeface="Verdana"/>
                <a:ea typeface="Verdana"/>
                <a:cs typeface="Verdana"/>
                <a:sym typeface="Verdana"/>
              </a:rPr>
              <a:t>CSS can be added to HTML documents in 3 ways</a:t>
            </a:r>
            <a:endParaRPr sz="1800">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864e3ca62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864e3ca62c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800">
                <a:solidFill>
                  <a:schemeClr val="dk1"/>
                </a:solidFill>
                <a:highlight>
                  <a:schemeClr val="lt1"/>
                </a:highlight>
                <a:latin typeface="Verdana"/>
                <a:ea typeface="Verdana"/>
                <a:cs typeface="Verdana"/>
                <a:sym typeface="Verdana"/>
              </a:rPr>
              <a:t>The most common way to add CSS, is to keep the styles in external CSS files. However, because of easiness we can use  inline and internal styles as well.</a:t>
            </a:r>
            <a:endParaRPr sz="1800">
              <a:solidFill>
                <a:schemeClr val="dk1"/>
              </a:solidFill>
            </a:endParaRPr>
          </a:p>
          <a:p>
            <a:pPr indent="0" lvl="0" marL="0" rtl="0" algn="l">
              <a:lnSpc>
                <a:spcPct val="100000"/>
              </a:lnSpc>
              <a:spcBef>
                <a:spcPts val="140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7d5a51402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b7d5a51402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rPr lang="tr-TR" sz="1800">
                <a:solidFill>
                  <a:srgbClr val="36344D"/>
                </a:solidFill>
                <a:highlight>
                  <a:schemeClr val="lt1"/>
                </a:highlight>
              </a:rPr>
              <a:t>Inline CSS is used to style a specific HTML element.</a:t>
            </a:r>
            <a:endParaRPr sz="1800">
              <a:solidFill>
                <a:schemeClr val="dk1"/>
              </a:solidFill>
            </a:endParaRPr>
          </a:p>
          <a:p>
            <a:pPr indent="0" lvl="0" marL="0" rtl="0" algn="l">
              <a:spcBef>
                <a:spcPts val="0"/>
              </a:spcBef>
              <a:spcAft>
                <a:spcPts val="0"/>
              </a:spcAft>
              <a:buClr>
                <a:schemeClr val="dk1"/>
              </a:buClr>
              <a:buSzPts val="1400"/>
              <a:buFont typeface="Arial"/>
              <a:buNone/>
            </a:pPr>
            <a:r>
              <a:t/>
            </a:r>
            <a:endParaRPr sz="1800">
              <a:solidFill>
                <a:srgbClr val="36344D"/>
              </a:solidFill>
              <a:highlight>
                <a:schemeClr val="lt1"/>
              </a:highlight>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8966b89c75_0_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8966b89c7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tr-TR"/>
              <a:t>🍐 This is a Pear Deck Text Slide </a:t>
            </a:r>
            <a:endParaRPr/>
          </a:p>
          <a:p>
            <a:pPr indent="0" lvl="0" marL="0" rtl="0" algn="l">
              <a:spcBef>
                <a:spcPts val="0"/>
              </a:spcBef>
              <a:spcAft>
                <a:spcPts val="0"/>
              </a:spcAft>
              <a:buNone/>
            </a:pPr>
            <a:r>
              <a:rPr lang="tr-TR"/>
              <a:t>🍐 To edit the type of question,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7d5a51402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b7d5a5140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800">
                <a:solidFill>
                  <a:srgbClr val="36344D"/>
                </a:solidFill>
                <a:highlight>
                  <a:schemeClr val="lt1"/>
                </a:highlight>
              </a:rPr>
              <a:t>For this CSS style, you’ll only need to add the </a:t>
            </a:r>
            <a:r>
              <a:rPr b="1" lang="tr-TR" sz="1800">
                <a:solidFill>
                  <a:srgbClr val="36344D"/>
                </a:solidFill>
                <a:highlight>
                  <a:schemeClr val="lt1"/>
                </a:highlight>
              </a:rPr>
              <a:t>style</a:t>
            </a:r>
            <a:r>
              <a:rPr lang="tr-TR" sz="1800">
                <a:solidFill>
                  <a:srgbClr val="36344D"/>
                </a:solidFill>
                <a:highlight>
                  <a:schemeClr val="lt1"/>
                </a:highlight>
              </a:rPr>
              <a:t> attribute to each HTML tag, without using selectors.</a:t>
            </a:r>
            <a:endParaRPr sz="1800">
              <a:solidFill>
                <a:schemeClr val="dk1"/>
              </a:solidFill>
            </a:endParaRPr>
          </a:p>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7d5a51402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b7d5a51402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0"/>
              </a:spcBef>
              <a:spcAft>
                <a:spcPts val="0"/>
              </a:spcAft>
              <a:buClr>
                <a:schemeClr val="dk1"/>
              </a:buClr>
              <a:buSzPts val="1100"/>
              <a:buFont typeface="Arial"/>
              <a:buNone/>
            </a:pPr>
            <a:r>
              <a:rPr lang="tr-TR" sz="1800">
                <a:solidFill>
                  <a:srgbClr val="36344D"/>
                </a:solidFill>
              </a:rPr>
              <a:t>Internal or embedded CSS requires you to add </a:t>
            </a:r>
            <a:r>
              <a:rPr b="1" lang="tr-TR" sz="1800">
                <a:solidFill>
                  <a:srgbClr val="36344D"/>
                </a:solidFill>
              </a:rPr>
              <a:t>&lt;style&gt;</a:t>
            </a:r>
            <a:r>
              <a:rPr lang="tr-TR" sz="1800">
                <a:solidFill>
                  <a:srgbClr val="36344D"/>
                </a:solidFill>
              </a:rPr>
              <a:t> tag in the </a:t>
            </a:r>
            <a:r>
              <a:rPr b="1" lang="tr-TR" sz="1800">
                <a:solidFill>
                  <a:srgbClr val="36344D"/>
                </a:solidFill>
              </a:rPr>
              <a:t>&lt;head&gt;</a:t>
            </a:r>
            <a:r>
              <a:rPr lang="tr-TR" sz="1800">
                <a:solidFill>
                  <a:srgbClr val="36344D"/>
                </a:solidFill>
              </a:rPr>
              <a:t> section of your HTML document.</a:t>
            </a:r>
            <a:endParaRPr sz="1800">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7d5a51402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b7d5a5140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800">
                <a:solidFill>
                  <a:srgbClr val="36344D"/>
                </a:solidFill>
                <a:highlight>
                  <a:schemeClr val="lt1"/>
                </a:highlight>
              </a:rPr>
              <a:t>This CSS style is an effective method of styling a single page. However, using this style for multiple pages is time-consuming as you need to put CSS rules on every page of your website.</a:t>
            </a:r>
            <a:endParaRPr sz="1800">
              <a:solidFill>
                <a:schemeClr val="dk1"/>
              </a:solidFill>
            </a:endParaRPr>
          </a:p>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864e3ca62c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864e3ca62c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800">
                <a:solidFill>
                  <a:srgbClr val="36344D"/>
                </a:solidFill>
                <a:highlight>
                  <a:schemeClr val="lt1"/>
                </a:highlight>
              </a:rPr>
              <a:t>With external CSS, you’ll link your web pages to an external </a:t>
            </a:r>
            <a:r>
              <a:rPr b="1" lang="tr-TR" sz="1800">
                <a:solidFill>
                  <a:srgbClr val="36344D"/>
                </a:solidFill>
                <a:highlight>
                  <a:schemeClr val="lt1"/>
                </a:highlight>
              </a:rPr>
              <a:t>.css</a:t>
            </a:r>
            <a:r>
              <a:rPr lang="tr-TR" sz="1800">
                <a:solidFill>
                  <a:srgbClr val="36344D"/>
                </a:solidFill>
                <a:highlight>
                  <a:schemeClr val="lt1"/>
                </a:highlight>
              </a:rPr>
              <a:t> file, which can be created by any text editor in your device (e.g., </a:t>
            </a:r>
            <a:r>
              <a:rPr b="1" lang="tr-TR" sz="1800" u="sng">
                <a:solidFill>
                  <a:srgbClr val="6747C7"/>
                </a:solidFill>
                <a:highlight>
                  <a:schemeClr val="lt1"/>
                </a:highlight>
                <a:hlinkClick r:id="rId2">
                  <a:extLst>
                    <a:ext uri="{A12FA001-AC4F-418D-AE19-62706E023703}">
                      <ahyp:hlinkClr val="tx"/>
                    </a:ext>
                  </a:extLst>
                </a:hlinkClick>
              </a:rPr>
              <a:t>Notepad++</a:t>
            </a:r>
            <a:r>
              <a:rPr lang="tr-TR" sz="1800">
                <a:solidFill>
                  <a:srgbClr val="36344D"/>
                </a:solidFill>
                <a:highlight>
                  <a:schemeClr val="lt1"/>
                </a:highlight>
              </a:rPr>
              <a:t>).</a:t>
            </a:r>
            <a:endParaRPr sz="1800">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864e3ca62c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864e3ca62c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t>The element can be used in an HTML document to tell the browser where to find the CSS file used to style the page. It is an empty element (meaning it does not need a closing tag), and it lives inside the element. It should use three attributes: </a:t>
            </a:r>
            <a:endParaRPr sz="1800"/>
          </a:p>
          <a:p>
            <a:pPr indent="0" lvl="0" marL="0" rtl="0" algn="l">
              <a:lnSpc>
                <a:spcPct val="100000"/>
              </a:lnSpc>
              <a:spcBef>
                <a:spcPts val="0"/>
              </a:spcBef>
              <a:spcAft>
                <a:spcPts val="0"/>
              </a:spcAft>
              <a:buSzPts val="1400"/>
              <a:buNone/>
            </a:pPr>
            <a:r>
              <a:rPr lang="tr-TR" sz="1800"/>
              <a:t>href This specifies the path to the CSS file (which is often placed in a folder called css or styles). </a:t>
            </a:r>
            <a:endParaRPr sz="1800"/>
          </a:p>
          <a:p>
            <a:pPr indent="0" lvl="0" marL="0" rtl="0" algn="l">
              <a:lnSpc>
                <a:spcPct val="100000"/>
              </a:lnSpc>
              <a:spcBef>
                <a:spcPts val="0"/>
              </a:spcBef>
              <a:spcAft>
                <a:spcPts val="0"/>
              </a:spcAft>
              <a:buSzPts val="1400"/>
              <a:buNone/>
            </a:pPr>
            <a:r>
              <a:rPr lang="tr-TR" sz="1800"/>
              <a:t>type This attribute specifies the type of document being linked to. The value should be text/css. </a:t>
            </a:r>
            <a:endParaRPr sz="1800"/>
          </a:p>
          <a:p>
            <a:pPr indent="0" lvl="0" marL="0" rtl="0" algn="l">
              <a:lnSpc>
                <a:spcPct val="100000"/>
              </a:lnSpc>
              <a:spcBef>
                <a:spcPts val="0"/>
              </a:spcBef>
              <a:spcAft>
                <a:spcPts val="0"/>
              </a:spcAft>
              <a:buSzPts val="1400"/>
              <a:buNone/>
            </a:pPr>
            <a:r>
              <a:rPr lang="tr-TR" sz="1800"/>
              <a:t>rel This specifies the relationship between the HTML page and the file it is linked to. The value should be stylesheet when linking to a CSS file. </a:t>
            </a:r>
            <a:endParaRPr sz="1800"/>
          </a:p>
          <a:p>
            <a:pPr indent="0" lvl="0" marL="0" rtl="0" algn="l">
              <a:lnSpc>
                <a:spcPct val="100000"/>
              </a:lnSpc>
              <a:spcBef>
                <a:spcPts val="0"/>
              </a:spcBef>
              <a:spcAft>
                <a:spcPts val="0"/>
              </a:spcAft>
              <a:buSzPts val="1400"/>
              <a:buNone/>
            </a:pPr>
            <a:r>
              <a:rPr lang="tr-TR" sz="1800"/>
              <a:t>An HTML page can use more than one CSS style sheet. To do this it could have a element for every CSS file it uses. For example, some authors use one CSS file to control the presentation (such as fonts and colors) and a second to control the layout.</a:t>
            </a:r>
            <a:endParaRPr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864e3ca62c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864e3ca62c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tr-TR" sz="1800">
                <a:solidFill>
                  <a:srgbClr val="333333"/>
                </a:solidFill>
              </a:rPr>
              <a:t>In CSS, style sheets </a:t>
            </a:r>
            <a:r>
              <a:rPr b="1" lang="tr-TR" sz="1800">
                <a:solidFill>
                  <a:srgbClr val="333333"/>
                </a:solidFill>
              </a:rPr>
              <a:t>cascade</a:t>
            </a:r>
            <a:r>
              <a:rPr lang="tr-TR" sz="1800">
                <a:solidFill>
                  <a:srgbClr val="333333"/>
                </a:solidFill>
              </a:rPr>
              <a:t> by order of importance. If rules in different style sheets conflict with one another, the rule from the most important style sheet wins.</a:t>
            </a:r>
            <a:endParaRPr sz="1800">
              <a:solidFill>
                <a:srgbClr val="333333"/>
              </a:solidFill>
            </a:endParaRPr>
          </a:p>
          <a:p>
            <a:pPr indent="0" lvl="0" marL="0" rtl="0" algn="l">
              <a:lnSpc>
                <a:spcPct val="100000"/>
              </a:lnSpc>
              <a:spcBef>
                <a:spcPts val="120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864e3ca62c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864e3ca62c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rgbClr val="333333"/>
              </a:buClr>
              <a:buSzPts val="1800"/>
              <a:buAutoNum type="arabicPeriod"/>
            </a:pPr>
            <a:r>
              <a:rPr lang="tr-TR" sz="1800">
                <a:solidFill>
                  <a:srgbClr val="333333"/>
                </a:solidFill>
              </a:rPr>
              <a:t>Author inline styles</a:t>
            </a:r>
            <a:endParaRPr sz="1800">
              <a:solidFill>
                <a:srgbClr val="333333"/>
              </a:solidFill>
            </a:endParaRPr>
          </a:p>
          <a:p>
            <a:pPr indent="-342900" lvl="0" marL="457200" rtl="0" algn="l">
              <a:lnSpc>
                <a:spcPct val="115000"/>
              </a:lnSpc>
              <a:spcBef>
                <a:spcPts val="0"/>
              </a:spcBef>
              <a:spcAft>
                <a:spcPts val="0"/>
              </a:spcAft>
              <a:buClr>
                <a:srgbClr val="333333"/>
              </a:buClr>
              <a:buSzPts val="1800"/>
              <a:buAutoNum type="arabicPeriod"/>
            </a:pPr>
            <a:r>
              <a:rPr lang="tr-TR" sz="1800">
                <a:solidFill>
                  <a:srgbClr val="333333"/>
                </a:solidFill>
              </a:rPr>
              <a:t>Author embedded styles (aka: internal style sheets)</a:t>
            </a:r>
            <a:endParaRPr sz="1800">
              <a:solidFill>
                <a:srgbClr val="333333"/>
              </a:solidFill>
            </a:endParaRPr>
          </a:p>
          <a:p>
            <a:pPr indent="-342900" lvl="0" marL="457200" rtl="0" algn="l">
              <a:lnSpc>
                <a:spcPct val="115000"/>
              </a:lnSpc>
              <a:spcBef>
                <a:spcPts val="0"/>
              </a:spcBef>
              <a:spcAft>
                <a:spcPts val="0"/>
              </a:spcAft>
              <a:buClr>
                <a:srgbClr val="333333"/>
              </a:buClr>
              <a:buSzPts val="1800"/>
              <a:buAutoNum type="arabicPeriod"/>
            </a:pPr>
            <a:r>
              <a:rPr lang="tr-TR" sz="1800">
                <a:solidFill>
                  <a:srgbClr val="333333"/>
                </a:solidFill>
              </a:rPr>
              <a:t>Author external style sheet</a:t>
            </a:r>
            <a:endParaRPr sz="1800">
              <a:solidFill>
                <a:srgbClr val="333333"/>
              </a:solidFill>
            </a:endParaRPr>
          </a:p>
          <a:p>
            <a:pPr indent="-342900" lvl="0" marL="457200" rtl="0" algn="l">
              <a:lnSpc>
                <a:spcPct val="115000"/>
              </a:lnSpc>
              <a:spcBef>
                <a:spcPts val="0"/>
              </a:spcBef>
              <a:spcAft>
                <a:spcPts val="0"/>
              </a:spcAft>
              <a:buClr>
                <a:srgbClr val="333333"/>
              </a:buClr>
              <a:buSzPts val="1800"/>
              <a:buAutoNum type="arabicPeriod"/>
            </a:pPr>
            <a:r>
              <a:rPr lang="tr-TR" sz="1800">
                <a:solidFill>
                  <a:srgbClr val="333333"/>
                </a:solidFill>
              </a:rPr>
              <a:t>User style sheet</a:t>
            </a:r>
            <a:endParaRPr sz="1800">
              <a:solidFill>
                <a:srgbClr val="333333"/>
              </a:solidFill>
            </a:endParaRPr>
          </a:p>
          <a:p>
            <a:pPr indent="-342900" lvl="0" marL="457200" rtl="0" algn="l">
              <a:lnSpc>
                <a:spcPct val="115000"/>
              </a:lnSpc>
              <a:spcBef>
                <a:spcPts val="0"/>
              </a:spcBef>
              <a:spcAft>
                <a:spcPts val="0"/>
              </a:spcAft>
              <a:buClr>
                <a:srgbClr val="333333"/>
              </a:buClr>
              <a:buSzPts val="1800"/>
              <a:buAutoNum type="arabicPeriod"/>
            </a:pPr>
            <a:r>
              <a:rPr lang="tr-TR" sz="1800">
                <a:solidFill>
                  <a:srgbClr val="333333"/>
                </a:solidFill>
              </a:rPr>
              <a:t>Default browser style sheet</a:t>
            </a:r>
            <a:endParaRPr sz="18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864e3ca62c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864e3ca62c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800">
                <a:solidFill>
                  <a:schemeClr val="dk1"/>
                </a:solidFill>
              </a:rPr>
              <a:t>continue from slide.</a:t>
            </a:r>
            <a:endParaRPr sz="1800">
              <a:solidFill>
                <a:schemeClr val="dk1"/>
              </a:solidFill>
            </a:endParaRPr>
          </a:p>
          <a:p>
            <a:pPr indent="0" lvl="0" marL="0" rtl="0" algn="l">
              <a:spcBef>
                <a:spcPts val="0"/>
              </a:spcBef>
              <a:spcAft>
                <a:spcPts val="0"/>
              </a:spcAft>
              <a:buClr>
                <a:schemeClr val="dk1"/>
              </a:buClr>
              <a:buSzPts val="1400"/>
              <a:buFont typeface="Arial"/>
              <a:buNone/>
            </a:pPr>
            <a:r>
              <a:t/>
            </a:r>
            <a:endParaRPr sz="1800">
              <a:solidFill>
                <a:schemeClr val="dk1"/>
              </a:solidFill>
            </a:endParaRPr>
          </a:p>
          <a:p>
            <a:pPr indent="0" lvl="0" marL="0" rtl="0" algn="l">
              <a:lnSpc>
                <a:spcPct val="120000"/>
              </a:lnSpc>
              <a:spcBef>
                <a:spcPts val="0"/>
              </a:spcBef>
              <a:spcAft>
                <a:spcPts val="0"/>
              </a:spcAft>
              <a:buClr>
                <a:schemeClr val="dk1"/>
              </a:buClr>
              <a:buSzPts val="1100"/>
              <a:buFont typeface="Arial"/>
              <a:buNone/>
            </a:pPr>
            <a:r>
              <a:rPr lang="tr-TR" sz="1800">
                <a:solidFill>
                  <a:srgbClr val="1B1B1B"/>
                </a:solidFill>
                <a:highlight>
                  <a:schemeClr val="lt1"/>
                </a:highlight>
                <a:uFill>
                  <a:noFill/>
                </a:uFill>
                <a:latin typeface="Times New Roman"/>
                <a:ea typeface="Times New Roman"/>
                <a:cs typeface="Times New Roman"/>
                <a:sym typeface="Times New Roman"/>
                <a:hlinkClick r:id="rId2">
                  <a:extLst>
                    <a:ext uri="{A12FA001-AC4F-418D-AE19-62706E023703}">
                      <ahyp:hlinkClr val="tx"/>
                    </a:ext>
                  </a:extLst>
                </a:hlinkClick>
              </a:rPr>
              <a:t>!important</a:t>
            </a:r>
            <a:r>
              <a:rPr lang="tr-TR" sz="1800">
                <a:solidFill>
                  <a:schemeClr val="dk1"/>
                </a:solidFill>
              </a:rPr>
              <a:t>:</a:t>
            </a:r>
            <a:endParaRPr sz="1800">
              <a:solidFill>
                <a:schemeClr val="dk1"/>
              </a:solidFill>
            </a:endParaRPr>
          </a:p>
          <a:p>
            <a:pPr indent="0" lvl="0" marL="0" rtl="0" algn="l">
              <a:spcBef>
                <a:spcPts val="900"/>
              </a:spcBef>
              <a:spcAft>
                <a:spcPts val="0"/>
              </a:spcAft>
              <a:buClr>
                <a:schemeClr val="dk1"/>
              </a:buClr>
              <a:buSzPts val="1400"/>
              <a:buFont typeface="Arial"/>
              <a:buNone/>
            </a:pPr>
            <a:r>
              <a:rPr lang="tr-TR" sz="1800" u="sng">
                <a:solidFill>
                  <a:schemeClr val="hlink"/>
                </a:solidFill>
                <a:hlinkClick r:id="rId3"/>
              </a:rPr>
              <a:t>https://developer.mozilla.org/en-US/docs/Learn/CSS/Building_blocks/Cascade_and_inheritance#!important</a:t>
            </a:r>
            <a:endParaRPr sz="1800">
              <a:solidFill>
                <a:schemeClr val="dk1"/>
              </a:solidFill>
            </a:endParaRPr>
          </a:p>
          <a:p>
            <a:pPr indent="0" lvl="0" marL="0" rtl="0" algn="l">
              <a:spcBef>
                <a:spcPts val="0"/>
              </a:spcBef>
              <a:spcAft>
                <a:spcPts val="0"/>
              </a:spcAft>
              <a:buClr>
                <a:schemeClr val="dk1"/>
              </a:buClr>
              <a:buSzPts val="1400"/>
              <a:buFont typeface="Arial"/>
              <a:buNone/>
            </a:pPr>
            <a:r>
              <a:t/>
            </a:r>
            <a:endParaRPr sz="1800">
              <a:solidFill>
                <a:schemeClr val="dk1"/>
              </a:solidFill>
            </a:endParaRPr>
          </a:p>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864e3ca62c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864e3ca62c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 This is a Pear Deck Multiple Choice Slide. Your current options are: A: Browser default, B: External CSS file, C: Internal CSS, D: Inline CSS, </a:t>
            </a:r>
            <a:endParaRPr/>
          </a:p>
          <a:p>
            <a:pPr indent="0" lvl="0" marL="0" rtl="0" algn="l">
              <a:lnSpc>
                <a:spcPct val="100000"/>
              </a:lnSpc>
              <a:spcBef>
                <a:spcPts val="0"/>
              </a:spcBef>
              <a:spcAft>
                <a:spcPts val="0"/>
              </a:spcAft>
              <a:buSzPts val="1400"/>
              <a:buNone/>
            </a:pPr>
            <a:r>
              <a:rPr lang="tr-TR"/>
              <a:t>🍐  To edit the type of question or choices, go back to the "Ask Students a Question" in the Pear Deck sidebar.</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864e3ca62c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864e3ca62c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864e3ca62c_0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g864e3ca62c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TR" sz="1800">
                <a:solidFill>
                  <a:schemeClr val="dk1"/>
                </a:solidFill>
              </a:rPr>
              <a:t>CSS is a cornerstone technology of the World Wide Web, alongside HTML and JavaScript.</a:t>
            </a:r>
            <a:endParaRPr sz="1800">
              <a:solidFill>
                <a:schemeClr val="dk1"/>
              </a:solidFill>
            </a:endParaRPr>
          </a:p>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b7d5a51402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b7d5a51402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800">
                <a:solidFill>
                  <a:schemeClr val="dk1"/>
                </a:solidFill>
                <a:highlight>
                  <a:schemeClr val="lt1"/>
                </a:highlight>
                <a:latin typeface="Verdana"/>
                <a:ea typeface="Verdana"/>
                <a:cs typeface="Verdana"/>
                <a:sym typeface="Verdana"/>
              </a:rPr>
              <a:t>In CSS, selectors are patterns used to select the element(s) you want to style.</a:t>
            </a:r>
            <a:endParaRPr sz="1800">
              <a:solidFill>
                <a:schemeClr val="dk1"/>
              </a:solidFill>
              <a:highlight>
                <a:schemeClr val="lt1"/>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tr-TR" sz="1800">
                <a:solidFill>
                  <a:schemeClr val="dk1"/>
                </a:solidFill>
                <a:highlight>
                  <a:schemeClr val="lt1"/>
                </a:highlight>
                <a:latin typeface="Verdana"/>
                <a:ea typeface="Verdana"/>
                <a:cs typeface="Verdana"/>
                <a:sym typeface="Verdana"/>
              </a:rPr>
              <a:t>CSS comments are not displayed in the browser, but they can help document your source code.</a:t>
            </a:r>
            <a:endParaRPr sz="1800">
              <a:solidFill>
                <a:schemeClr val="dk1"/>
              </a:solidFill>
              <a:highlight>
                <a:schemeClr val="lt1"/>
              </a:highlight>
              <a:latin typeface="Verdana"/>
              <a:ea typeface="Verdana"/>
              <a:cs typeface="Verdana"/>
              <a:sym typeface="Verdana"/>
            </a:endParaRPr>
          </a:p>
          <a:p>
            <a:pPr indent="0" lvl="0" marL="0" rtl="0" algn="l">
              <a:lnSpc>
                <a:spcPct val="100000"/>
              </a:lnSpc>
              <a:spcBef>
                <a:spcPts val="140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b7d5a51402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b7d5a51402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t>Let’s start with box model.</a:t>
            </a:r>
            <a:endParaRPr sz="18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b7d5a51402_0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b7d5a51402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864e3ca62c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864e3ca62c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tr-TR" sz="1800">
                <a:solidFill>
                  <a:srgbClr val="1B1B1B"/>
                </a:solidFill>
                <a:highlight>
                  <a:schemeClr val="lt1"/>
                </a:highlight>
              </a:rPr>
              <a:t>CSS selectors</a:t>
            </a:r>
            <a:r>
              <a:rPr lang="tr-TR" sz="1800">
                <a:solidFill>
                  <a:srgbClr val="1B1B1B"/>
                </a:solidFill>
                <a:highlight>
                  <a:schemeClr val="lt1"/>
                </a:highlight>
              </a:rPr>
              <a:t> define the elements to which a set of CSS rules apply.</a:t>
            </a:r>
            <a:endParaRPr sz="1800">
              <a:solidFill>
                <a:srgbClr val="1B1B1B"/>
              </a:solidFill>
              <a:highlight>
                <a:schemeClr val="lt1"/>
              </a:highlight>
            </a:endParaRPr>
          </a:p>
          <a:p>
            <a:pPr indent="0" lvl="0" marL="0" rtl="0" algn="l">
              <a:spcBef>
                <a:spcPts val="1800"/>
              </a:spcBef>
              <a:spcAft>
                <a:spcPts val="0"/>
              </a:spcAft>
              <a:buClr>
                <a:schemeClr val="dk1"/>
              </a:buClr>
              <a:buSzPts val="1400"/>
              <a:buFont typeface="Arial"/>
              <a:buNone/>
            </a:pPr>
            <a:r>
              <a:t/>
            </a:r>
            <a:endParaRPr sz="1800">
              <a:solidFill>
                <a:srgbClr val="1B1B1B"/>
              </a:solidFill>
              <a:highlight>
                <a:schemeClr val="lt1"/>
              </a:highlight>
            </a:endParaRPr>
          </a:p>
          <a:p>
            <a:pPr indent="0" lvl="0" marL="0" rtl="0" algn="l">
              <a:spcBef>
                <a:spcPts val="0"/>
              </a:spcBef>
              <a:spcAft>
                <a:spcPts val="0"/>
              </a:spcAft>
              <a:buClr>
                <a:schemeClr val="dk1"/>
              </a:buClr>
              <a:buSzPts val="1400"/>
              <a:buFont typeface="Arial"/>
              <a:buNone/>
            </a:pPr>
            <a:r>
              <a:rPr lang="tr-TR" sz="1800" u="sng">
                <a:solidFill>
                  <a:schemeClr val="hlink"/>
                </a:solidFill>
                <a:hlinkClick r:id="rId2"/>
              </a:rPr>
              <a:t>https://developer.mozilla.org/en-US/docs/Learn/Getting_started_with_the_web/CSS_basics#different_types_of_selectors</a:t>
            </a:r>
            <a:endParaRPr sz="1800">
              <a:solidFill>
                <a:schemeClr val="dk1"/>
              </a:solidFill>
            </a:endParaRPr>
          </a:p>
          <a:p>
            <a:pPr indent="0" lvl="0" marL="0" rtl="0" algn="l">
              <a:spcBef>
                <a:spcPts val="0"/>
              </a:spcBef>
              <a:spcAft>
                <a:spcPts val="0"/>
              </a:spcAft>
              <a:buClr>
                <a:schemeClr val="dk1"/>
              </a:buClr>
              <a:buSzPts val="1400"/>
              <a:buFont typeface="Arial"/>
              <a:buNone/>
            </a:pPr>
            <a:r>
              <a:t/>
            </a:r>
            <a:endParaRPr sz="1800">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864e3ca62c_0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864e3ca62c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800">
                <a:solidFill>
                  <a:schemeClr val="dk1"/>
                </a:solidFill>
                <a:highlight>
                  <a:schemeClr val="lt1"/>
                </a:highlight>
                <a:latin typeface="Verdana"/>
                <a:ea typeface="Verdana"/>
                <a:cs typeface="Verdana"/>
                <a:sym typeface="Verdana"/>
              </a:rPr>
              <a:t>CSS selectors are used to "find" (or select) the HTML elements you want to style.</a:t>
            </a:r>
            <a:endParaRPr sz="1800">
              <a:solidFill>
                <a:schemeClr val="dk1"/>
              </a:solidFill>
              <a:highlight>
                <a:schemeClr val="lt1"/>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tr-TR" sz="1800">
                <a:solidFill>
                  <a:schemeClr val="dk1"/>
                </a:solidFill>
                <a:highlight>
                  <a:schemeClr val="lt1"/>
                </a:highlight>
                <a:latin typeface="Verdana"/>
                <a:ea typeface="Verdana"/>
                <a:cs typeface="Verdana"/>
                <a:sym typeface="Verdana"/>
              </a:rPr>
              <a:t>We can divide CSS selectors into five categories:</a:t>
            </a:r>
            <a:endParaRPr sz="1800">
              <a:solidFill>
                <a:schemeClr val="dk1"/>
              </a:solidFill>
              <a:highlight>
                <a:schemeClr val="lt1"/>
              </a:highlight>
              <a:latin typeface="Verdana"/>
              <a:ea typeface="Verdana"/>
              <a:cs typeface="Verdana"/>
              <a:sym typeface="Verdana"/>
            </a:endParaRPr>
          </a:p>
          <a:p>
            <a:pPr indent="-342900" lvl="0" marL="457200" rtl="0" algn="l">
              <a:lnSpc>
                <a:spcPct val="115000"/>
              </a:lnSpc>
              <a:spcBef>
                <a:spcPts val="1400"/>
              </a:spcBef>
              <a:spcAft>
                <a:spcPts val="0"/>
              </a:spcAft>
              <a:buClr>
                <a:schemeClr val="dk1"/>
              </a:buClr>
              <a:buSzPts val="1800"/>
              <a:buFont typeface="Verdana"/>
              <a:buChar char="●"/>
            </a:pPr>
            <a:r>
              <a:rPr lang="tr-TR" sz="1800">
                <a:solidFill>
                  <a:schemeClr val="dk1"/>
                </a:solidFill>
                <a:highlight>
                  <a:schemeClr val="lt1"/>
                </a:highlight>
                <a:latin typeface="Verdana"/>
                <a:ea typeface="Verdana"/>
                <a:cs typeface="Verdana"/>
                <a:sym typeface="Verdana"/>
              </a:rPr>
              <a:t>Simple selectors (select elements based on name, id, class)</a:t>
            </a:r>
            <a:endParaRPr sz="1800">
              <a:solidFill>
                <a:schemeClr val="dk1"/>
              </a:solidFill>
              <a:highlight>
                <a:schemeClr val="lt1"/>
              </a:highlight>
              <a:latin typeface="Verdana"/>
              <a:ea typeface="Verdana"/>
              <a:cs typeface="Verdana"/>
              <a:sym typeface="Verdana"/>
            </a:endParaRPr>
          </a:p>
          <a:p>
            <a:pPr indent="-342900" lvl="0" marL="457200" rtl="0" algn="l">
              <a:lnSpc>
                <a:spcPct val="115000"/>
              </a:lnSpc>
              <a:spcBef>
                <a:spcPts val="0"/>
              </a:spcBef>
              <a:spcAft>
                <a:spcPts val="0"/>
              </a:spcAft>
              <a:buClr>
                <a:schemeClr val="dk1"/>
              </a:buClr>
              <a:buSzPts val="1800"/>
              <a:buFont typeface="Verdana"/>
              <a:buChar char="●"/>
            </a:pPr>
            <a:r>
              <a:rPr lang="tr-TR" sz="1800" u="sng">
                <a:solidFill>
                  <a:schemeClr val="hlink"/>
                </a:solidFill>
                <a:highlight>
                  <a:schemeClr val="lt1"/>
                </a:highlight>
                <a:latin typeface="Verdana"/>
                <a:ea typeface="Verdana"/>
                <a:cs typeface="Verdana"/>
                <a:sym typeface="Verdana"/>
                <a:hlinkClick r:id="rId2"/>
              </a:rPr>
              <a:t>Combinator selectors</a:t>
            </a:r>
            <a:r>
              <a:rPr lang="tr-TR" sz="1800">
                <a:solidFill>
                  <a:schemeClr val="dk1"/>
                </a:solidFill>
                <a:highlight>
                  <a:schemeClr val="lt1"/>
                </a:highlight>
                <a:latin typeface="Verdana"/>
                <a:ea typeface="Verdana"/>
                <a:cs typeface="Verdana"/>
                <a:sym typeface="Verdana"/>
              </a:rPr>
              <a:t> (select elements based on a specific relationship between them)</a:t>
            </a:r>
            <a:endParaRPr sz="1800">
              <a:solidFill>
                <a:schemeClr val="dk1"/>
              </a:solidFill>
              <a:highlight>
                <a:schemeClr val="lt1"/>
              </a:highlight>
              <a:latin typeface="Verdana"/>
              <a:ea typeface="Verdana"/>
              <a:cs typeface="Verdana"/>
              <a:sym typeface="Verdana"/>
            </a:endParaRPr>
          </a:p>
          <a:p>
            <a:pPr indent="-342900" lvl="0" marL="457200" rtl="0" algn="l">
              <a:lnSpc>
                <a:spcPct val="115000"/>
              </a:lnSpc>
              <a:spcBef>
                <a:spcPts val="0"/>
              </a:spcBef>
              <a:spcAft>
                <a:spcPts val="0"/>
              </a:spcAft>
              <a:buClr>
                <a:schemeClr val="dk1"/>
              </a:buClr>
              <a:buSzPts val="1800"/>
              <a:buFont typeface="Verdana"/>
              <a:buChar char="●"/>
            </a:pPr>
            <a:r>
              <a:rPr lang="tr-TR" sz="1800" u="sng">
                <a:solidFill>
                  <a:schemeClr val="hlink"/>
                </a:solidFill>
                <a:highlight>
                  <a:schemeClr val="lt1"/>
                </a:highlight>
                <a:latin typeface="Verdana"/>
                <a:ea typeface="Verdana"/>
                <a:cs typeface="Verdana"/>
                <a:sym typeface="Verdana"/>
                <a:hlinkClick r:id="rId3"/>
              </a:rPr>
              <a:t>Pseudo-class selectors</a:t>
            </a:r>
            <a:r>
              <a:rPr lang="tr-TR" sz="1800">
                <a:solidFill>
                  <a:schemeClr val="dk1"/>
                </a:solidFill>
                <a:highlight>
                  <a:schemeClr val="lt1"/>
                </a:highlight>
                <a:latin typeface="Verdana"/>
                <a:ea typeface="Verdana"/>
                <a:cs typeface="Verdana"/>
                <a:sym typeface="Verdana"/>
              </a:rPr>
              <a:t> (select elements based on a certain state)</a:t>
            </a:r>
            <a:endParaRPr sz="1800">
              <a:solidFill>
                <a:schemeClr val="dk1"/>
              </a:solidFill>
              <a:highlight>
                <a:schemeClr val="lt1"/>
              </a:highlight>
              <a:latin typeface="Verdana"/>
              <a:ea typeface="Verdana"/>
              <a:cs typeface="Verdana"/>
              <a:sym typeface="Verdana"/>
            </a:endParaRPr>
          </a:p>
          <a:p>
            <a:pPr indent="-342900" lvl="0" marL="457200" rtl="0" algn="l">
              <a:lnSpc>
                <a:spcPct val="115000"/>
              </a:lnSpc>
              <a:spcBef>
                <a:spcPts val="0"/>
              </a:spcBef>
              <a:spcAft>
                <a:spcPts val="0"/>
              </a:spcAft>
              <a:buClr>
                <a:schemeClr val="dk1"/>
              </a:buClr>
              <a:buSzPts val="1800"/>
              <a:buFont typeface="Verdana"/>
              <a:buChar char="●"/>
            </a:pPr>
            <a:r>
              <a:rPr lang="tr-TR" sz="1800" u="sng">
                <a:solidFill>
                  <a:schemeClr val="hlink"/>
                </a:solidFill>
                <a:highlight>
                  <a:schemeClr val="lt1"/>
                </a:highlight>
                <a:latin typeface="Verdana"/>
                <a:ea typeface="Verdana"/>
                <a:cs typeface="Verdana"/>
                <a:sym typeface="Verdana"/>
                <a:hlinkClick r:id="rId4"/>
              </a:rPr>
              <a:t>Pseudo-elements selectors</a:t>
            </a:r>
            <a:r>
              <a:rPr lang="tr-TR" sz="1800">
                <a:solidFill>
                  <a:schemeClr val="dk1"/>
                </a:solidFill>
                <a:highlight>
                  <a:schemeClr val="lt1"/>
                </a:highlight>
                <a:latin typeface="Verdana"/>
                <a:ea typeface="Verdana"/>
                <a:cs typeface="Verdana"/>
                <a:sym typeface="Verdana"/>
              </a:rPr>
              <a:t> (select and style a part of an element)</a:t>
            </a:r>
            <a:endParaRPr sz="1800">
              <a:solidFill>
                <a:schemeClr val="dk1"/>
              </a:solidFill>
              <a:highlight>
                <a:schemeClr val="lt1"/>
              </a:highlight>
              <a:latin typeface="Verdana"/>
              <a:ea typeface="Verdana"/>
              <a:cs typeface="Verdana"/>
              <a:sym typeface="Verdana"/>
            </a:endParaRPr>
          </a:p>
          <a:p>
            <a:pPr indent="-342900" lvl="0" marL="457200" rtl="0" algn="l">
              <a:lnSpc>
                <a:spcPct val="115000"/>
              </a:lnSpc>
              <a:spcBef>
                <a:spcPts val="0"/>
              </a:spcBef>
              <a:spcAft>
                <a:spcPts val="0"/>
              </a:spcAft>
              <a:buClr>
                <a:schemeClr val="dk1"/>
              </a:buClr>
              <a:buSzPts val="1800"/>
              <a:buFont typeface="Verdana"/>
              <a:buChar char="●"/>
            </a:pPr>
            <a:r>
              <a:rPr lang="tr-TR" sz="1800" u="sng">
                <a:solidFill>
                  <a:schemeClr val="hlink"/>
                </a:solidFill>
                <a:highlight>
                  <a:schemeClr val="lt1"/>
                </a:highlight>
                <a:latin typeface="Verdana"/>
                <a:ea typeface="Verdana"/>
                <a:cs typeface="Verdana"/>
                <a:sym typeface="Verdana"/>
                <a:hlinkClick r:id="rId5"/>
              </a:rPr>
              <a:t>Attribute selectors</a:t>
            </a:r>
            <a:r>
              <a:rPr lang="tr-TR" sz="1800">
                <a:solidFill>
                  <a:schemeClr val="dk1"/>
                </a:solidFill>
                <a:highlight>
                  <a:schemeClr val="lt1"/>
                </a:highlight>
                <a:latin typeface="Verdana"/>
                <a:ea typeface="Verdana"/>
                <a:cs typeface="Verdana"/>
                <a:sym typeface="Verdana"/>
              </a:rPr>
              <a:t> (select elements based on an attribute or attribute value)</a:t>
            </a:r>
            <a:endParaRPr sz="1800">
              <a:solidFill>
                <a:schemeClr val="dk1"/>
              </a:solidFill>
              <a:highlight>
                <a:schemeClr val="lt1"/>
              </a:highlight>
              <a:latin typeface="Verdana"/>
              <a:ea typeface="Verdana"/>
              <a:cs typeface="Verdana"/>
              <a:sym typeface="Verdana"/>
            </a:endParaRPr>
          </a:p>
          <a:p>
            <a:pPr indent="0" lvl="0" marL="0" rtl="0" algn="l">
              <a:spcBef>
                <a:spcPts val="1100"/>
              </a:spcBef>
              <a:spcAft>
                <a:spcPts val="0"/>
              </a:spcAft>
              <a:buClr>
                <a:schemeClr val="dk1"/>
              </a:buClr>
              <a:buSzPts val="1100"/>
              <a:buFont typeface="Arial"/>
              <a:buNone/>
            </a:pPr>
            <a:r>
              <a:rPr lang="tr-TR" sz="1800">
                <a:solidFill>
                  <a:schemeClr val="dk1"/>
                </a:solidFill>
                <a:highlight>
                  <a:schemeClr val="lt1"/>
                </a:highlight>
                <a:latin typeface="Verdana"/>
                <a:ea typeface="Verdana"/>
                <a:cs typeface="Verdana"/>
                <a:sym typeface="Verdana"/>
              </a:rPr>
              <a:t>I will explain the most basic CSS selectors in class.</a:t>
            </a:r>
            <a:endParaRPr sz="1800">
              <a:solidFill>
                <a:schemeClr val="dk1"/>
              </a:solidFill>
            </a:endParaRPr>
          </a:p>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864e3ca62c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864e3ca62c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800">
                <a:solidFill>
                  <a:schemeClr val="dk1"/>
                </a:solidFill>
                <a:highlight>
                  <a:schemeClr val="lt1"/>
                </a:highlight>
                <a:latin typeface="Verdana"/>
                <a:ea typeface="Verdana"/>
                <a:cs typeface="Verdana"/>
                <a:sym typeface="Verdana"/>
              </a:rPr>
              <a:t>The element selector selects HTML elements based on the element name.</a:t>
            </a:r>
            <a:endParaRPr sz="1800">
              <a:solidFill>
                <a:schemeClr val="dk1"/>
              </a:solidFill>
              <a:highlight>
                <a:schemeClr val="lt1"/>
              </a:highlight>
              <a:latin typeface="Verdana"/>
              <a:ea typeface="Verdana"/>
              <a:cs typeface="Verdana"/>
              <a:sym typeface="Verdana"/>
            </a:endParaRPr>
          </a:p>
          <a:p>
            <a:pPr indent="0" lvl="0" marL="0" rtl="0" algn="l">
              <a:lnSpc>
                <a:spcPct val="100000"/>
              </a:lnSpc>
              <a:spcBef>
                <a:spcPts val="1400"/>
              </a:spcBef>
              <a:spcAft>
                <a:spcPts val="0"/>
              </a:spcAft>
              <a:buNone/>
            </a:pPr>
            <a:r>
              <a:t/>
            </a:r>
            <a:endParaRPr sz="18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864e3ca62c_0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864e3ca62c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800">
                <a:solidFill>
                  <a:schemeClr val="dk1"/>
                </a:solidFill>
                <a:highlight>
                  <a:schemeClr val="lt1"/>
                </a:highlight>
                <a:latin typeface="Verdana"/>
                <a:ea typeface="Verdana"/>
                <a:cs typeface="Verdana"/>
                <a:sym typeface="Verdana"/>
              </a:rPr>
              <a:t>The id selector uses the id attribute of an HTML element to select a specific element.</a:t>
            </a:r>
            <a:endParaRPr sz="1800">
              <a:solidFill>
                <a:schemeClr val="dk1"/>
              </a:solidFill>
              <a:highlight>
                <a:schemeClr val="lt1"/>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tr-TR" sz="1800">
                <a:solidFill>
                  <a:schemeClr val="dk1"/>
                </a:solidFill>
                <a:highlight>
                  <a:schemeClr val="lt1"/>
                </a:highlight>
                <a:latin typeface="Verdana"/>
                <a:ea typeface="Verdana"/>
                <a:cs typeface="Verdana"/>
                <a:sym typeface="Verdana"/>
              </a:rPr>
              <a:t>The id of an element is unique within a page, so the id selector is used to select one unique element!</a:t>
            </a:r>
            <a:endParaRPr sz="1800">
              <a:solidFill>
                <a:schemeClr val="dk1"/>
              </a:solidFill>
              <a:highlight>
                <a:schemeClr val="lt1"/>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tr-TR" sz="1800">
                <a:solidFill>
                  <a:schemeClr val="dk1"/>
                </a:solidFill>
                <a:highlight>
                  <a:schemeClr val="lt1"/>
                </a:highlight>
                <a:latin typeface="Verdana"/>
                <a:ea typeface="Verdana"/>
                <a:cs typeface="Verdana"/>
                <a:sym typeface="Verdana"/>
              </a:rPr>
              <a:t>To select an element with a specific id, write a hash (#) character, followed by the id of the element.</a:t>
            </a:r>
            <a:endParaRPr sz="1800">
              <a:solidFill>
                <a:schemeClr val="dk1"/>
              </a:solidFill>
              <a:highlight>
                <a:schemeClr val="lt1"/>
              </a:highlight>
              <a:latin typeface="Verdana"/>
              <a:ea typeface="Verdana"/>
              <a:cs typeface="Verdana"/>
              <a:sym typeface="Verdana"/>
            </a:endParaRPr>
          </a:p>
          <a:p>
            <a:pPr indent="0" lvl="0" marL="0" rtl="0" algn="l">
              <a:spcBef>
                <a:spcPts val="1400"/>
              </a:spcBef>
              <a:spcAft>
                <a:spcPts val="0"/>
              </a:spcAft>
              <a:buClr>
                <a:schemeClr val="dk1"/>
              </a:buClr>
              <a:buSzPts val="1400"/>
              <a:buFont typeface="Arial"/>
              <a:buNone/>
            </a:pPr>
            <a:r>
              <a:t/>
            </a:r>
            <a:endParaRPr sz="1800">
              <a:solidFill>
                <a:schemeClr val="dk1"/>
              </a:solidFill>
            </a:endParaRPr>
          </a:p>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b7d5a51402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b7d5a51402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TR" sz="1800">
                <a:solidFill>
                  <a:schemeClr val="dk1"/>
                </a:solidFill>
              </a:rPr>
              <a:t>The class selector uses class attribute to select all elements of that class in HTML file.</a:t>
            </a:r>
            <a:endParaRPr sz="1800">
              <a:solidFill>
                <a:schemeClr val="dk1"/>
              </a:solidFill>
            </a:endParaRPr>
          </a:p>
          <a:p>
            <a:pPr indent="0" lvl="0" marL="0" rtl="0" algn="l">
              <a:spcBef>
                <a:spcPts val="0"/>
              </a:spcBef>
              <a:spcAft>
                <a:spcPts val="0"/>
              </a:spcAft>
              <a:buClr>
                <a:schemeClr val="dk1"/>
              </a:buClr>
              <a:buSzPts val="1100"/>
              <a:buFont typeface="Arial"/>
              <a:buNone/>
            </a:pPr>
            <a:r>
              <a:rPr lang="tr-TR" sz="1800">
                <a:solidFill>
                  <a:schemeClr val="dk1"/>
                </a:solidFill>
              </a:rPr>
              <a:t>A period (.) character is used to select elements with a specific class.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864e3ca62c_0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864e3ca62c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800">
                <a:solidFill>
                  <a:schemeClr val="dk1"/>
                </a:solidFill>
              </a:rPr>
              <a:t>The universal selector (*) selects all HTML elements on the page.</a:t>
            </a:r>
            <a:endParaRPr sz="1800">
              <a:solidFill>
                <a:schemeClr val="dk1"/>
              </a:solidFill>
            </a:endParaRPr>
          </a:p>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864e3ca62c_0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864e3ca62c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800">
                <a:solidFill>
                  <a:schemeClr val="dk1"/>
                </a:solidFill>
                <a:highlight>
                  <a:schemeClr val="lt1"/>
                </a:highlight>
                <a:latin typeface="Verdana"/>
                <a:ea typeface="Verdana"/>
                <a:cs typeface="Verdana"/>
                <a:sym typeface="Verdana"/>
              </a:rPr>
              <a:t>Comments are used to explain the code, and may help when you edit the source code at a later date.</a:t>
            </a:r>
            <a:endParaRPr sz="1800">
              <a:solidFill>
                <a:schemeClr val="dk1"/>
              </a:solidFill>
              <a:highlight>
                <a:schemeClr val="lt1"/>
              </a:highlight>
              <a:latin typeface="Verdana"/>
              <a:ea typeface="Verdana"/>
              <a:cs typeface="Verdana"/>
              <a:sym typeface="Verdana"/>
            </a:endParaRPr>
          </a:p>
          <a:p>
            <a:pPr indent="0" lvl="0" marL="0" rtl="0" algn="l">
              <a:spcBef>
                <a:spcPts val="1400"/>
              </a:spcBef>
              <a:spcAft>
                <a:spcPts val="0"/>
              </a:spcAft>
              <a:buSzPts val="1400"/>
              <a:buNone/>
            </a:pPr>
            <a:r>
              <a:t/>
            </a:r>
            <a:endParaRPr sz="18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864e3ca62c_0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864e3ca62c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800">
                <a:solidFill>
                  <a:schemeClr val="dk1"/>
                </a:solidFill>
                <a:highlight>
                  <a:schemeClr val="lt1"/>
                </a:highlight>
                <a:latin typeface="Verdana"/>
                <a:ea typeface="Verdana"/>
                <a:cs typeface="Verdana"/>
                <a:sym typeface="Verdana"/>
              </a:rPr>
              <a:t>Comments are ignored by browsers.</a:t>
            </a:r>
            <a:endParaRPr sz="1800">
              <a:solidFill>
                <a:schemeClr val="dk1"/>
              </a:solidFill>
              <a:highlight>
                <a:schemeClr val="lt1"/>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tr-TR" sz="1800">
                <a:solidFill>
                  <a:schemeClr val="dk1"/>
                </a:solidFill>
                <a:highlight>
                  <a:schemeClr val="lt1"/>
                </a:highlight>
                <a:latin typeface="Verdana"/>
                <a:ea typeface="Verdana"/>
                <a:cs typeface="Verdana"/>
                <a:sym typeface="Verdana"/>
              </a:rPr>
              <a:t>A CSS comment is placed inside the </a:t>
            </a:r>
            <a:r>
              <a:rPr lang="tr-TR" sz="1800">
                <a:solidFill>
                  <a:srgbClr val="DC143C"/>
                </a:solidFill>
                <a:highlight>
                  <a:schemeClr val="lt1"/>
                </a:highlight>
                <a:latin typeface="Courier New"/>
                <a:ea typeface="Courier New"/>
                <a:cs typeface="Courier New"/>
                <a:sym typeface="Courier New"/>
              </a:rPr>
              <a:t>&lt;style&gt;</a:t>
            </a:r>
            <a:r>
              <a:rPr lang="tr-TR" sz="1800">
                <a:solidFill>
                  <a:schemeClr val="dk1"/>
                </a:solidFill>
                <a:highlight>
                  <a:schemeClr val="lt1"/>
                </a:highlight>
                <a:latin typeface="Verdana"/>
                <a:ea typeface="Verdana"/>
                <a:cs typeface="Verdana"/>
                <a:sym typeface="Verdana"/>
              </a:rPr>
              <a:t> element, and starts with </a:t>
            </a:r>
            <a:r>
              <a:rPr lang="tr-TR" sz="1800">
                <a:solidFill>
                  <a:srgbClr val="DC143C"/>
                </a:solidFill>
                <a:highlight>
                  <a:schemeClr val="lt1"/>
                </a:highlight>
                <a:latin typeface="Courier New"/>
                <a:ea typeface="Courier New"/>
                <a:cs typeface="Courier New"/>
                <a:sym typeface="Courier New"/>
              </a:rPr>
              <a:t>/*</a:t>
            </a:r>
            <a:r>
              <a:rPr lang="tr-TR" sz="1800">
                <a:solidFill>
                  <a:schemeClr val="dk1"/>
                </a:solidFill>
                <a:highlight>
                  <a:schemeClr val="lt1"/>
                </a:highlight>
                <a:latin typeface="Verdana"/>
                <a:ea typeface="Verdana"/>
                <a:cs typeface="Verdana"/>
                <a:sym typeface="Verdana"/>
              </a:rPr>
              <a:t> and ends with </a:t>
            </a:r>
            <a:r>
              <a:rPr lang="tr-TR" sz="1800">
                <a:solidFill>
                  <a:srgbClr val="DC143C"/>
                </a:solidFill>
                <a:highlight>
                  <a:schemeClr val="lt1"/>
                </a:highlight>
                <a:latin typeface="Courier New"/>
                <a:ea typeface="Courier New"/>
                <a:cs typeface="Courier New"/>
                <a:sym typeface="Courier New"/>
              </a:rPr>
              <a:t>*/</a:t>
            </a:r>
            <a:r>
              <a:rPr lang="tr-TR" sz="1800">
                <a:solidFill>
                  <a:schemeClr val="dk1"/>
                </a:solidFill>
                <a:highlight>
                  <a:schemeClr val="lt1"/>
                </a:highlight>
                <a:latin typeface="Verdana"/>
                <a:ea typeface="Verdana"/>
                <a:cs typeface="Verdana"/>
                <a:sym typeface="Verdana"/>
              </a:rPr>
              <a:t>:</a:t>
            </a:r>
            <a:endParaRPr sz="1800">
              <a:solidFill>
                <a:schemeClr val="dk1"/>
              </a:solidFill>
              <a:highlight>
                <a:schemeClr val="lt1"/>
              </a:highlight>
              <a:latin typeface="Verdana"/>
              <a:ea typeface="Verdana"/>
              <a:cs typeface="Verdana"/>
              <a:sym typeface="Verdana"/>
            </a:endParaRPr>
          </a:p>
          <a:p>
            <a:pPr indent="0" lvl="0" marL="0" rtl="0" algn="l">
              <a:spcBef>
                <a:spcPts val="1400"/>
              </a:spcBef>
              <a:spcAft>
                <a:spcPts val="0"/>
              </a:spcAft>
              <a:buClr>
                <a:schemeClr val="dk1"/>
              </a:buClr>
              <a:buSzPts val="1100"/>
              <a:buFont typeface="Arial"/>
              <a:buNone/>
            </a:pPr>
            <a:r>
              <a:t/>
            </a:r>
            <a:endParaRPr sz="1800">
              <a:solidFill>
                <a:schemeClr val="dk1"/>
              </a:solidFill>
            </a:endParaRPr>
          </a:p>
          <a:p>
            <a:pPr indent="0" lvl="0" marL="0" rtl="0" algn="l">
              <a:lnSpc>
                <a:spcPct val="100000"/>
              </a:lnSpc>
              <a:spcBef>
                <a:spcPts val="0"/>
              </a:spcBef>
              <a:spcAft>
                <a:spcPts val="0"/>
              </a:spcAft>
              <a:buNone/>
            </a:pPr>
            <a:r>
              <a:t/>
            </a:r>
            <a:endParaRPr sz="18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16d91dc4e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116d91dc4e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800">
                <a:solidFill>
                  <a:schemeClr val="dk1"/>
                </a:solidFill>
                <a:highlight>
                  <a:srgbClr val="FFFFFF"/>
                </a:highlight>
              </a:rPr>
              <a:t>The CSS border properties allow you to specify the style, width, and color of an element's border.</a:t>
            </a:r>
            <a:endParaRPr sz="1800">
              <a:solidFill>
                <a:schemeClr val="dk1"/>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16d91dc4e6_0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g116d91dc4e6_0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16d91dc4e6_0_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116d91dc4e6_0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116d91dc4e6_0_4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4" name="Google Shape;924;g116d91dc4e6_0_4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16d91dc4e6_0_4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2" name="Google Shape;932;g116d91dc4e6_0_4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1400"/>
              </a:spcAft>
              <a:buSzPts val="1100"/>
              <a:buNone/>
            </a:pPr>
            <a:r>
              <a:rPr lang="tr-TR" sz="1150">
                <a:solidFill>
                  <a:schemeClr val="dk1"/>
                </a:solidFill>
                <a:highlight>
                  <a:srgbClr val="FFFFFF"/>
                </a:highlight>
                <a:latin typeface="Verdana"/>
                <a:ea typeface="Verdana"/>
                <a:cs typeface="Verdana"/>
                <a:sym typeface="Verdana"/>
              </a:rPr>
              <a:t>The </a:t>
            </a:r>
            <a:r>
              <a:rPr lang="tr-TR" sz="1200">
                <a:solidFill>
                  <a:srgbClr val="DC143C"/>
                </a:solidFill>
                <a:highlight>
                  <a:srgbClr val="FFFFFF"/>
                </a:highlight>
                <a:latin typeface="Courier New"/>
                <a:ea typeface="Courier New"/>
                <a:cs typeface="Courier New"/>
                <a:sym typeface="Courier New"/>
              </a:rPr>
              <a:t>border-style</a:t>
            </a:r>
            <a:r>
              <a:rPr lang="tr-TR" sz="1150">
                <a:solidFill>
                  <a:schemeClr val="dk1"/>
                </a:solidFill>
                <a:highlight>
                  <a:srgbClr val="FFFFFF"/>
                </a:highlight>
                <a:latin typeface="Verdana"/>
                <a:ea typeface="Verdana"/>
                <a:cs typeface="Verdana"/>
                <a:sym typeface="Verdana"/>
              </a:rPr>
              <a:t> property specifies what kind of border to display.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16d91dc4e6_0_5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8" name="Google Shape;1078;g116d91dc4e6_0_5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150">
                <a:solidFill>
                  <a:schemeClr val="dk1"/>
                </a:solidFill>
                <a:highlight>
                  <a:srgbClr val="FFFFFF"/>
                </a:highlight>
                <a:latin typeface="Verdana"/>
                <a:ea typeface="Verdana"/>
                <a:cs typeface="Verdana"/>
                <a:sym typeface="Verdana"/>
              </a:rPr>
              <a:t>The following values are allowed:</a:t>
            </a:r>
            <a:endParaRPr sz="1150">
              <a:solidFill>
                <a:schemeClr val="dk1"/>
              </a:solidFill>
              <a:highlight>
                <a:srgbClr val="FFFFFF"/>
              </a:highlight>
              <a:latin typeface="Verdana"/>
              <a:ea typeface="Verdana"/>
              <a:cs typeface="Verdana"/>
              <a:sym typeface="Verdana"/>
            </a:endParaRPr>
          </a:p>
          <a:p>
            <a:pPr indent="-301625" lvl="0" marL="457200" rtl="0" algn="l">
              <a:lnSpc>
                <a:spcPct val="115000"/>
              </a:lnSpc>
              <a:spcBef>
                <a:spcPts val="1400"/>
              </a:spcBef>
              <a:spcAft>
                <a:spcPts val="0"/>
              </a:spcAft>
              <a:buClr>
                <a:schemeClr val="dk1"/>
              </a:buClr>
              <a:buSzPts val="1150"/>
              <a:buFont typeface="Verdana"/>
              <a:buChar char="●"/>
            </a:pPr>
            <a:r>
              <a:rPr lang="tr-TR" sz="1200">
                <a:solidFill>
                  <a:srgbClr val="DC143C"/>
                </a:solidFill>
                <a:highlight>
                  <a:srgbClr val="FFFFFF"/>
                </a:highlight>
                <a:latin typeface="Courier New"/>
                <a:ea typeface="Courier New"/>
                <a:cs typeface="Courier New"/>
                <a:sym typeface="Courier New"/>
              </a:rPr>
              <a:t>dotted</a:t>
            </a:r>
            <a:r>
              <a:rPr lang="tr-TR" sz="1150">
                <a:solidFill>
                  <a:schemeClr val="dk1"/>
                </a:solidFill>
                <a:highlight>
                  <a:srgbClr val="FFFFFF"/>
                </a:highlight>
                <a:latin typeface="Verdana"/>
                <a:ea typeface="Verdana"/>
                <a:cs typeface="Verdana"/>
                <a:sym typeface="Verdana"/>
              </a:rPr>
              <a:t> - Defines a dotted border</a:t>
            </a:r>
            <a:endParaRPr sz="1150">
              <a:solidFill>
                <a:schemeClr val="dk1"/>
              </a:solidFill>
              <a:highlight>
                <a:srgbClr val="FFFFFF"/>
              </a:highlight>
              <a:latin typeface="Verdana"/>
              <a:ea typeface="Verdana"/>
              <a:cs typeface="Verdana"/>
              <a:sym typeface="Verdana"/>
            </a:endParaRPr>
          </a:p>
          <a:p>
            <a:pPr indent="-301625" lvl="0" marL="457200" rtl="0" algn="l">
              <a:lnSpc>
                <a:spcPct val="115000"/>
              </a:lnSpc>
              <a:spcBef>
                <a:spcPts val="0"/>
              </a:spcBef>
              <a:spcAft>
                <a:spcPts val="0"/>
              </a:spcAft>
              <a:buClr>
                <a:schemeClr val="dk1"/>
              </a:buClr>
              <a:buSzPts val="1150"/>
              <a:buFont typeface="Verdana"/>
              <a:buChar char="●"/>
            </a:pPr>
            <a:r>
              <a:rPr lang="tr-TR" sz="1200">
                <a:solidFill>
                  <a:srgbClr val="DC143C"/>
                </a:solidFill>
                <a:highlight>
                  <a:srgbClr val="FFFFFF"/>
                </a:highlight>
                <a:latin typeface="Courier New"/>
                <a:ea typeface="Courier New"/>
                <a:cs typeface="Courier New"/>
                <a:sym typeface="Courier New"/>
              </a:rPr>
              <a:t>dashed</a:t>
            </a:r>
            <a:r>
              <a:rPr lang="tr-TR" sz="1150">
                <a:solidFill>
                  <a:schemeClr val="dk1"/>
                </a:solidFill>
                <a:highlight>
                  <a:srgbClr val="FFFFFF"/>
                </a:highlight>
                <a:latin typeface="Verdana"/>
                <a:ea typeface="Verdana"/>
                <a:cs typeface="Verdana"/>
                <a:sym typeface="Verdana"/>
              </a:rPr>
              <a:t> - Defines a dashed border</a:t>
            </a:r>
            <a:endParaRPr sz="1150">
              <a:solidFill>
                <a:schemeClr val="dk1"/>
              </a:solidFill>
              <a:highlight>
                <a:srgbClr val="FFFFFF"/>
              </a:highlight>
              <a:latin typeface="Verdana"/>
              <a:ea typeface="Verdana"/>
              <a:cs typeface="Verdana"/>
              <a:sym typeface="Verdana"/>
            </a:endParaRPr>
          </a:p>
          <a:p>
            <a:pPr indent="-301625" lvl="0" marL="457200" rtl="0" algn="l">
              <a:lnSpc>
                <a:spcPct val="115000"/>
              </a:lnSpc>
              <a:spcBef>
                <a:spcPts val="0"/>
              </a:spcBef>
              <a:spcAft>
                <a:spcPts val="0"/>
              </a:spcAft>
              <a:buClr>
                <a:schemeClr val="dk1"/>
              </a:buClr>
              <a:buSzPts val="1150"/>
              <a:buFont typeface="Verdana"/>
              <a:buChar char="●"/>
            </a:pPr>
            <a:r>
              <a:rPr lang="tr-TR" sz="1200">
                <a:solidFill>
                  <a:srgbClr val="DC143C"/>
                </a:solidFill>
                <a:highlight>
                  <a:srgbClr val="FFFFFF"/>
                </a:highlight>
                <a:latin typeface="Courier New"/>
                <a:ea typeface="Courier New"/>
                <a:cs typeface="Courier New"/>
                <a:sym typeface="Courier New"/>
              </a:rPr>
              <a:t>solid</a:t>
            </a:r>
            <a:r>
              <a:rPr lang="tr-TR" sz="1150">
                <a:solidFill>
                  <a:schemeClr val="dk1"/>
                </a:solidFill>
                <a:highlight>
                  <a:srgbClr val="FFFFFF"/>
                </a:highlight>
                <a:latin typeface="Verdana"/>
                <a:ea typeface="Verdana"/>
                <a:cs typeface="Verdana"/>
                <a:sym typeface="Verdana"/>
              </a:rPr>
              <a:t> - Defines a solid border</a:t>
            </a:r>
            <a:endParaRPr sz="1150">
              <a:solidFill>
                <a:schemeClr val="dk1"/>
              </a:solidFill>
              <a:highlight>
                <a:srgbClr val="FFFFFF"/>
              </a:highlight>
              <a:latin typeface="Verdana"/>
              <a:ea typeface="Verdana"/>
              <a:cs typeface="Verdana"/>
              <a:sym typeface="Verdana"/>
            </a:endParaRPr>
          </a:p>
          <a:p>
            <a:pPr indent="-301625" lvl="0" marL="457200" rtl="0" algn="l">
              <a:lnSpc>
                <a:spcPct val="115000"/>
              </a:lnSpc>
              <a:spcBef>
                <a:spcPts val="0"/>
              </a:spcBef>
              <a:spcAft>
                <a:spcPts val="0"/>
              </a:spcAft>
              <a:buClr>
                <a:schemeClr val="dk1"/>
              </a:buClr>
              <a:buSzPts val="1150"/>
              <a:buFont typeface="Verdana"/>
              <a:buChar char="●"/>
            </a:pPr>
            <a:r>
              <a:rPr lang="tr-TR" sz="1200">
                <a:solidFill>
                  <a:srgbClr val="DC143C"/>
                </a:solidFill>
                <a:highlight>
                  <a:srgbClr val="FFFFFF"/>
                </a:highlight>
                <a:latin typeface="Courier New"/>
                <a:ea typeface="Courier New"/>
                <a:cs typeface="Courier New"/>
                <a:sym typeface="Courier New"/>
              </a:rPr>
              <a:t>double</a:t>
            </a:r>
            <a:r>
              <a:rPr lang="tr-TR" sz="1150">
                <a:solidFill>
                  <a:schemeClr val="dk1"/>
                </a:solidFill>
                <a:highlight>
                  <a:srgbClr val="FFFFFF"/>
                </a:highlight>
                <a:latin typeface="Verdana"/>
                <a:ea typeface="Verdana"/>
                <a:cs typeface="Verdana"/>
                <a:sym typeface="Verdana"/>
              </a:rPr>
              <a:t> - Defines a double border</a:t>
            </a:r>
            <a:endParaRPr sz="1150">
              <a:solidFill>
                <a:schemeClr val="dk1"/>
              </a:solidFill>
              <a:highlight>
                <a:srgbClr val="FFFFFF"/>
              </a:highlight>
              <a:latin typeface="Verdana"/>
              <a:ea typeface="Verdana"/>
              <a:cs typeface="Verdana"/>
              <a:sym typeface="Verdana"/>
            </a:endParaRPr>
          </a:p>
          <a:p>
            <a:pPr indent="-301625" lvl="0" marL="457200" rtl="0" algn="l">
              <a:lnSpc>
                <a:spcPct val="115000"/>
              </a:lnSpc>
              <a:spcBef>
                <a:spcPts val="0"/>
              </a:spcBef>
              <a:spcAft>
                <a:spcPts val="0"/>
              </a:spcAft>
              <a:buClr>
                <a:schemeClr val="dk1"/>
              </a:buClr>
              <a:buSzPts val="1150"/>
              <a:buFont typeface="Verdana"/>
              <a:buChar char="●"/>
            </a:pPr>
            <a:r>
              <a:rPr lang="tr-TR" sz="1200">
                <a:solidFill>
                  <a:srgbClr val="DC143C"/>
                </a:solidFill>
                <a:highlight>
                  <a:srgbClr val="FFFFFF"/>
                </a:highlight>
                <a:latin typeface="Courier New"/>
                <a:ea typeface="Courier New"/>
                <a:cs typeface="Courier New"/>
                <a:sym typeface="Courier New"/>
              </a:rPr>
              <a:t>groove</a:t>
            </a:r>
            <a:r>
              <a:rPr lang="tr-TR" sz="1150">
                <a:solidFill>
                  <a:schemeClr val="dk1"/>
                </a:solidFill>
                <a:highlight>
                  <a:srgbClr val="FFFFFF"/>
                </a:highlight>
                <a:latin typeface="Verdana"/>
                <a:ea typeface="Verdana"/>
                <a:cs typeface="Verdana"/>
                <a:sym typeface="Verdana"/>
              </a:rPr>
              <a:t> - Defines a 3D grooved border. The effect depends on the border-color value</a:t>
            </a:r>
            <a:endParaRPr sz="1150">
              <a:solidFill>
                <a:schemeClr val="dk1"/>
              </a:solidFill>
              <a:highlight>
                <a:srgbClr val="FFFFFF"/>
              </a:highlight>
              <a:latin typeface="Verdana"/>
              <a:ea typeface="Verdana"/>
              <a:cs typeface="Verdana"/>
              <a:sym typeface="Verdana"/>
            </a:endParaRPr>
          </a:p>
          <a:p>
            <a:pPr indent="-301625" lvl="0" marL="457200" rtl="0" algn="l">
              <a:lnSpc>
                <a:spcPct val="115000"/>
              </a:lnSpc>
              <a:spcBef>
                <a:spcPts val="0"/>
              </a:spcBef>
              <a:spcAft>
                <a:spcPts val="0"/>
              </a:spcAft>
              <a:buClr>
                <a:schemeClr val="dk1"/>
              </a:buClr>
              <a:buSzPts val="1150"/>
              <a:buFont typeface="Verdana"/>
              <a:buChar char="●"/>
            </a:pPr>
            <a:r>
              <a:rPr lang="tr-TR" sz="1200">
                <a:solidFill>
                  <a:srgbClr val="DC143C"/>
                </a:solidFill>
                <a:highlight>
                  <a:srgbClr val="FFFFFF"/>
                </a:highlight>
                <a:latin typeface="Courier New"/>
                <a:ea typeface="Courier New"/>
                <a:cs typeface="Courier New"/>
                <a:sym typeface="Courier New"/>
              </a:rPr>
              <a:t>ridge</a:t>
            </a:r>
            <a:r>
              <a:rPr lang="tr-TR" sz="1150">
                <a:solidFill>
                  <a:schemeClr val="dk1"/>
                </a:solidFill>
                <a:highlight>
                  <a:srgbClr val="FFFFFF"/>
                </a:highlight>
                <a:latin typeface="Verdana"/>
                <a:ea typeface="Verdana"/>
                <a:cs typeface="Verdana"/>
                <a:sym typeface="Verdana"/>
              </a:rPr>
              <a:t> - Defines a 3D ridged border. The effect depends on the border-color value</a:t>
            </a:r>
            <a:endParaRPr sz="1150">
              <a:solidFill>
                <a:schemeClr val="dk1"/>
              </a:solidFill>
              <a:highlight>
                <a:srgbClr val="FFFFFF"/>
              </a:highlight>
              <a:latin typeface="Verdana"/>
              <a:ea typeface="Verdana"/>
              <a:cs typeface="Verdana"/>
              <a:sym typeface="Verdana"/>
            </a:endParaRPr>
          </a:p>
          <a:p>
            <a:pPr indent="-301625" lvl="0" marL="457200" rtl="0" algn="l">
              <a:lnSpc>
                <a:spcPct val="115000"/>
              </a:lnSpc>
              <a:spcBef>
                <a:spcPts val="0"/>
              </a:spcBef>
              <a:spcAft>
                <a:spcPts val="0"/>
              </a:spcAft>
              <a:buClr>
                <a:schemeClr val="dk1"/>
              </a:buClr>
              <a:buSzPts val="1150"/>
              <a:buFont typeface="Verdana"/>
              <a:buChar char="●"/>
            </a:pPr>
            <a:r>
              <a:rPr lang="tr-TR" sz="1200">
                <a:solidFill>
                  <a:srgbClr val="DC143C"/>
                </a:solidFill>
                <a:highlight>
                  <a:srgbClr val="FFFFFF"/>
                </a:highlight>
                <a:latin typeface="Courier New"/>
                <a:ea typeface="Courier New"/>
                <a:cs typeface="Courier New"/>
                <a:sym typeface="Courier New"/>
              </a:rPr>
              <a:t>inset</a:t>
            </a:r>
            <a:r>
              <a:rPr lang="tr-TR" sz="1150">
                <a:solidFill>
                  <a:schemeClr val="dk1"/>
                </a:solidFill>
                <a:highlight>
                  <a:srgbClr val="FFFFFF"/>
                </a:highlight>
                <a:latin typeface="Verdana"/>
                <a:ea typeface="Verdana"/>
                <a:cs typeface="Verdana"/>
                <a:sym typeface="Verdana"/>
              </a:rPr>
              <a:t> - Defines a 3D inset border. The effect depends on the border-color value</a:t>
            </a:r>
            <a:endParaRPr sz="1150">
              <a:solidFill>
                <a:schemeClr val="dk1"/>
              </a:solidFill>
              <a:highlight>
                <a:srgbClr val="FFFFFF"/>
              </a:highlight>
              <a:latin typeface="Verdana"/>
              <a:ea typeface="Verdana"/>
              <a:cs typeface="Verdana"/>
              <a:sym typeface="Verdana"/>
            </a:endParaRPr>
          </a:p>
          <a:p>
            <a:pPr indent="-301625" lvl="0" marL="457200" rtl="0" algn="l">
              <a:lnSpc>
                <a:spcPct val="115000"/>
              </a:lnSpc>
              <a:spcBef>
                <a:spcPts val="0"/>
              </a:spcBef>
              <a:spcAft>
                <a:spcPts val="0"/>
              </a:spcAft>
              <a:buClr>
                <a:schemeClr val="dk1"/>
              </a:buClr>
              <a:buSzPts val="1150"/>
              <a:buFont typeface="Verdana"/>
              <a:buChar char="●"/>
            </a:pPr>
            <a:r>
              <a:rPr lang="tr-TR" sz="1200">
                <a:solidFill>
                  <a:srgbClr val="DC143C"/>
                </a:solidFill>
                <a:highlight>
                  <a:srgbClr val="FFFFFF"/>
                </a:highlight>
                <a:latin typeface="Courier New"/>
                <a:ea typeface="Courier New"/>
                <a:cs typeface="Courier New"/>
                <a:sym typeface="Courier New"/>
              </a:rPr>
              <a:t>outset</a:t>
            </a:r>
            <a:r>
              <a:rPr lang="tr-TR" sz="1150">
                <a:solidFill>
                  <a:schemeClr val="dk1"/>
                </a:solidFill>
                <a:highlight>
                  <a:srgbClr val="FFFFFF"/>
                </a:highlight>
                <a:latin typeface="Verdana"/>
                <a:ea typeface="Verdana"/>
                <a:cs typeface="Verdana"/>
                <a:sym typeface="Verdana"/>
              </a:rPr>
              <a:t> - Defines a 3D outset border. The effect depends on the border-color value</a:t>
            </a:r>
            <a:endParaRPr sz="1150">
              <a:solidFill>
                <a:schemeClr val="dk1"/>
              </a:solidFill>
              <a:highlight>
                <a:srgbClr val="FFFFFF"/>
              </a:highlight>
              <a:latin typeface="Verdana"/>
              <a:ea typeface="Verdana"/>
              <a:cs typeface="Verdana"/>
              <a:sym typeface="Verdana"/>
            </a:endParaRPr>
          </a:p>
          <a:p>
            <a:pPr indent="-301625" lvl="0" marL="457200" rtl="0" algn="l">
              <a:lnSpc>
                <a:spcPct val="115000"/>
              </a:lnSpc>
              <a:spcBef>
                <a:spcPts val="0"/>
              </a:spcBef>
              <a:spcAft>
                <a:spcPts val="0"/>
              </a:spcAft>
              <a:buClr>
                <a:schemeClr val="dk1"/>
              </a:buClr>
              <a:buSzPts val="1150"/>
              <a:buFont typeface="Verdana"/>
              <a:buChar char="●"/>
            </a:pPr>
            <a:r>
              <a:rPr lang="tr-TR" sz="1200">
                <a:solidFill>
                  <a:srgbClr val="DC143C"/>
                </a:solidFill>
                <a:highlight>
                  <a:srgbClr val="FFFFFF"/>
                </a:highlight>
                <a:latin typeface="Courier New"/>
                <a:ea typeface="Courier New"/>
                <a:cs typeface="Courier New"/>
                <a:sym typeface="Courier New"/>
              </a:rPr>
              <a:t>none</a:t>
            </a:r>
            <a:r>
              <a:rPr lang="tr-TR" sz="1150">
                <a:solidFill>
                  <a:schemeClr val="dk1"/>
                </a:solidFill>
                <a:highlight>
                  <a:srgbClr val="FFFFFF"/>
                </a:highlight>
                <a:latin typeface="Verdana"/>
                <a:ea typeface="Verdana"/>
                <a:cs typeface="Verdana"/>
                <a:sym typeface="Verdana"/>
              </a:rPr>
              <a:t> - Defines no border</a:t>
            </a:r>
            <a:endParaRPr sz="1150">
              <a:solidFill>
                <a:schemeClr val="dk1"/>
              </a:solidFill>
              <a:highlight>
                <a:srgbClr val="FFFFFF"/>
              </a:highlight>
              <a:latin typeface="Verdana"/>
              <a:ea typeface="Verdana"/>
              <a:cs typeface="Verdana"/>
              <a:sym typeface="Verdana"/>
            </a:endParaRPr>
          </a:p>
          <a:p>
            <a:pPr indent="-301625" lvl="0" marL="457200" rtl="0" algn="l">
              <a:lnSpc>
                <a:spcPct val="115000"/>
              </a:lnSpc>
              <a:spcBef>
                <a:spcPts val="0"/>
              </a:spcBef>
              <a:spcAft>
                <a:spcPts val="0"/>
              </a:spcAft>
              <a:buClr>
                <a:schemeClr val="dk1"/>
              </a:buClr>
              <a:buSzPts val="1150"/>
              <a:buFont typeface="Verdana"/>
              <a:buChar char="●"/>
            </a:pPr>
            <a:r>
              <a:rPr lang="tr-TR" sz="1200">
                <a:solidFill>
                  <a:srgbClr val="DC143C"/>
                </a:solidFill>
                <a:highlight>
                  <a:srgbClr val="FFFFFF"/>
                </a:highlight>
                <a:latin typeface="Courier New"/>
                <a:ea typeface="Courier New"/>
                <a:cs typeface="Courier New"/>
                <a:sym typeface="Courier New"/>
              </a:rPr>
              <a:t>hidden</a:t>
            </a:r>
            <a:r>
              <a:rPr lang="tr-TR" sz="1150">
                <a:solidFill>
                  <a:schemeClr val="dk1"/>
                </a:solidFill>
                <a:highlight>
                  <a:srgbClr val="FFFFFF"/>
                </a:highlight>
                <a:latin typeface="Verdana"/>
                <a:ea typeface="Verdana"/>
                <a:cs typeface="Verdana"/>
                <a:sym typeface="Verdana"/>
              </a:rPr>
              <a:t> - Defines a hidden border</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116d91dc4e6_0_5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6" name="Google Shape;1086;g116d91dc4e6_0_5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1B1B1B"/>
              </a:solidFill>
              <a:highlight>
                <a:srgbClr val="FFFFFF"/>
              </a:highlight>
              <a:latin typeface="Roboto"/>
              <a:ea typeface="Roboto"/>
              <a:cs typeface="Roboto"/>
              <a:sym typeface="Roboto"/>
            </a:endParaRPr>
          </a:p>
          <a:p>
            <a:pPr indent="0" lvl="0" marL="0" rtl="0" algn="l">
              <a:lnSpc>
                <a:spcPct val="115000"/>
              </a:lnSpc>
              <a:spcBef>
                <a:spcPts val="2400"/>
              </a:spcBef>
              <a:spcAft>
                <a:spcPts val="0"/>
              </a:spcAft>
              <a:buClr>
                <a:schemeClr val="dk1"/>
              </a:buClr>
              <a:buSzPts val="1100"/>
              <a:buFont typeface="Arial"/>
              <a:buNone/>
            </a:pPr>
            <a:r>
              <a:t/>
            </a:r>
            <a:endParaRPr sz="1200">
              <a:solidFill>
                <a:srgbClr val="1B1B1B"/>
              </a:solidFill>
              <a:highlight>
                <a:srgbClr val="FFFFFF"/>
              </a:highlight>
              <a:latin typeface="Roboto"/>
              <a:ea typeface="Roboto"/>
              <a:cs typeface="Roboto"/>
              <a:sym typeface="Roboto"/>
            </a:endParaRPr>
          </a:p>
          <a:p>
            <a:pPr indent="0" lvl="0" marL="0" rtl="0" algn="l">
              <a:lnSpc>
                <a:spcPct val="100000"/>
              </a:lnSpc>
              <a:spcBef>
                <a:spcPts val="140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116d91dc4e6_0_6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8" name="Google Shape;1098;g116d91dc4e6_0_6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150">
                <a:solidFill>
                  <a:schemeClr val="dk1"/>
                </a:solidFill>
                <a:highlight>
                  <a:srgbClr val="FFFFFF"/>
                </a:highlight>
                <a:latin typeface="Verdana"/>
                <a:ea typeface="Verdana"/>
                <a:cs typeface="Verdana"/>
                <a:sym typeface="Verdana"/>
              </a:rPr>
              <a:t>The </a:t>
            </a:r>
            <a:r>
              <a:rPr lang="tr-TR" sz="1200">
                <a:solidFill>
                  <a:srgbClr val="DC143C"/>
                </a:solidFill>
                <a:highlight>
                  <a:srgbClr val="FFFFFF"/>
                </a:highlight>
                <a:latin typeface="Courier New"/>
                <a:ea typeface="Courier New"/>
                <a:cs typeface="Courier New"/>
                <a:sym typeface="Courier New"/>
              </a:rPr>
              <a:t>border-width</a:t>
            </a:r>
            <a:r>
              <a:rPr lang="tr-TR" sz="1150">
                <a:solidFill>
                  <a:schemeClr val="dk1"/>
                </a:solidFill>
                <a:highlight>
                  <a:srgbClr val="FFFFFF"/>
                </a:highlight>
                <a:latin typeface="Verdana"/>
                <a:ea typeface="Verdana"/>
                <a:cs typeface="Verdana"/>
                <a:sym typeface="Verdana"/>
              </a:rPr>
              <a:t> property specifies the width of the four borders.</a:t>
            </a:r>
            <a:endParaRPr sz="1150">
              <a:solidFill>
                <a:schemeClr val="dk1"/>
              </a:solidFill>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16d91dc4e6_0_6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4" name="Google Shape;1104;g116d91dc4e6_0_6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150">
                <a:solidFill>
                  <a:schemeClr val="dk1"/>
                </a:solidFill>
                <a:highlight>
                  <a:srgbClr val="FFFFFF"/>
                </a:highlight>
                <a:latin typeface="Verdana"/>
                <a:ea typeface="Verdana"/>
                <a:cs typeface="Verdana"/>
                <a:sym typeface="Verdana"/>
              </a:rPr>
              <a:t>The width can be set as a specific size (in px, pt, cm, em, etc) or by using one of the three pre-defined values: thin, medium, or thick: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TR" sz="1800">
                <a:solidFill>
                  <a:srgbClr val="1B1B1B"/>
                </a:solidFill>
                <a:highlight>
                  <a:schemeClr val="lt1"/>
                </a:highlight>
              </a:rPr>
              <a:t>CSS is among the core languages of the </a:t>
            </a:r>
            <a:r>
              <a:rPr b="1" lang="tr-TR" sz="1800">
                <a:solidFill>
                  <a:srgbClr val="1B1B1B"/>
                </a:solidFill>
                <a:highlight>
                  <a:schemeClr val="lt1"/>
                </a:highlight>
              </a:rPr>
              <a:t>open web</a:t>
            </a:r>
            <a:r>
              <a:rPr lang="tr-TR" sz="1800">
                <a:solidFill>
                  <a:srgbClr val="1B1B1B"/>
                </a:solidFill>
                <a:highlight>
                  <a:schemeClr val="lt1"/>
                </a:highlight>
              </a:rPr>
              <a:t> and is standardized across Web browsers according to </a:t>
            </a:r>
            <a:r>
              <a:rPr lang="tr-TR" sz="1800" u="sng">
                <a:solidFill>
                  <a:srgbClr val="005282"/>
                </a:solidFill>
                <a:highlight>
                  <a:schemeClr val="lt1"/>
                </a:highlight>
                <a:hlinkClick r:id="rId2">
                  <a:extLst>
                    <a:ext uri="{A12FA001-AC4F-418D-AE19-62706E023703}">
                      <ahyp:hlinkClr val="tx"/>
                    </a:ext>
                  </a:extLst>
                </a:hlinkClick>
              </a:rPr>
              <a:t>W3C specifications</a:t>
            </a:r>
            <a:r>
              <a:rPr lang="tr-TR" sz="1800">
                <a:solidFill>
                  <a:schemeClr val="dk1"/>
                </a:solidFill>
              </a:rPr>
              <a:t>.</a:t>
            </a:r>
            <a:endParaRPr sz="1800">
              <a:solidFill>
                <a:schemeClr val="dk1"/>
              </a:solidFill>
            </a:endParaRPr>
          </a:p>
          <a:p>
            <a:pPr indent="0" lvl="0" marL="0" rtl="0" algn="l">
              <a:spcBef>
                <a:spcPts val="0"/>
              </a:spcBef>
              <a:spcAft>
                <a:spcPts val="0"/>
              </a:spcAft>
              <a:buNone/>
            </a:pPr>
            <a:r>
              <a:t/>
            </a:r>
            <a:endParaRPr sz="18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116d91dc4e6_0_6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6" name="Google Shape;1116;g116d91dc4e6_0_6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150">
                <a:solidFill>
                  <a:schemeClr val="dk1"/>
                </a:solidFill>
                <a:highlight>
                  <a:srgbClr val="FFFFFF"/>
                </a:highlight>
                <a:latin typeface="Verdana"/>
                <a:ea typeface="Verdana"/>
                <a:cs typeface="Verdana"/>
                <a:sym typeface="Verdana"/>
              </a:rPr>
              <a:t>The </a:t>
            </a:r>
            <a:r>
              <a:rPr lang="tr-TR" sz="1200">
                <a:solidFill>
                  <a:srgbClr val="DC143C"/>
                </a:solidFill>
                <a:highlight>
                  <a:srgbClr val="FFFFFF"/>
                </a:highlight>
                <a:latin typeface="Courier New"/>
                <a:ea typeface="Courier New"/>
                <a:cs typeface="Courier New"/>
                <a:sym typeface="Courier New"/>
              </a:rPr>
              <a:t>border-color</a:t>
            </a:r>
            <a:r>
              <a:rPr lang="tr-TR" sz="1150">
                <a:solidFill>
                  <a:schemeClr val="dk1"/>
                </a:solidFill>
                <a:highlight>
                  <a:srgbClr val="FFFFFF"/>
                </a:highlight>
                <a:latin typeface="Verdana"/>
                <a:ea typeface="Verdana"/>
                <a:cs typeface="Verdana"/>
                <a:sym typeface="Verdana"/>
              </a:rPr>
              <a:t> property is used to set the color of the four borders.</a:t>
            </a:r>
            <a:endParaRPr sz="1150">
              <a:solidFill>
                <a:schemeClr val="dk1"/>
              </a:solidFill>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116d91dc4e6_0_6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2" name="Google Shape;1122;g116d91dc4e6_0_6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150">
                <a:solidFill>
                  <a:schemeClr val="dk1"/>
                </a:solidFill>
                <a:highlight>
                  <a:srgbClr val="FFFFFF"/>
                </a:highlight>
                <a:latin typeface="Verdana"/>
                <a:ea typeface="Verdana"/>
                <a:cs typeface="Verdana"/>
                <a:sym typeface="Verdana"/>
              </a:rPr>
              <a:t>If </a:t>
            </a:r>
            <a:r>
              <a:rPr lang="tr-TR" sz="1200">
                <a:solidFill>
                  <a:srgbClr val="DC143C"/>
                </a:solidFill>
                <a:latin typeface="Courier New"/>
                <a:ea typeface="Courier New"/>
                <a:cs typeface="Courier New"/>
                <a:sym typeface="Courier New"/>
              </a:rPr>
              <a:t>border-color</a:t>
            </a:r>
            <a:r>
              <a:rPr lang="tr-TR" sz="1150">
                <a:solidFill>
                  <a:schemeClr val="dk1"/>
                </a:solidFill>
                <a:highlight>
                  <a:srgbClr val="FFFFFF"/>
                </a:highlight>
                <a:latin typeface="Verdana"/>
                <a:ea typeface="Verdana"/>
                <a:cs typeface="Verdana"/>
                <a:sym typeface="Verdana"/>
              </a:rPr>
              <a:t> is not set, it inherits the color of the element.</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116d91dc4e6_0_6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4" name="Google Shape;1134;g116d91dc4e6_0_6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tr-TR" sz="1300">
                <a:solidFill>
                  <a:schemeClr val="hlink"/>
                </a:solidFill>
                <a:highlight>
                  <a:srgbClr val="FFFFFF"/>
                </a:highlight>
                <a:uFill>
                  <a:noFill/>
                </a:uFill>
                <a:latin typeface="Roboto"/>
                <a:ea typeface="Roboto"/>
                <a:cs typeface="Roboto"/>
                <a:sym typeface="Roboto"/>
                <a:hlinkClick r:id="rId2"/>
              </a:rPr>
              <a:t>Values</a:t>
            </a:r>
            <a:endParaRPr b="1" sz="1300">
              <a:solidFill>
                <a:schemeClr val="hlink"/>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Clr>
                <a:schemeClr val="dk1"/>
              </a:buClr>
              <a:buSzPts val="1100"/>
              <a:buFont typeface="Arial"/>
              <a:buNone/>
            </a:pPr>
            <a:r>
              <a:rPr lang="tr-TR" sz="1200">
                <a:solidFill>
                  <a:srgbClr val="1B1B1B"/>
                </a:solidFill>
                <a:highlight>
                  <a:srgbClr val="FFFFFF"/>
                </a:highlight>
                <a:latin typeface="Roboto"/>
                <a:ea typeface="Roboto"/>
                <a:cs typeface="Roboto"/>
                <a:sym typeface="Roboto"/>
              </a:rPr>
              <a:t>&lt;line-width&gt;</a:t>
            </a:r>
            <a:endParaRPr sz="1200">
              <a:solidFill>
                <a:srgbClr val="1B1B1B"/>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tr-TR" sz="1200">
                <a:solidFill>
                  <a:srgbClr val="1B1B1B"/>
                </a:solidFill>
                <a:highlight>
                  <a:srgbClr val="FFFFFF"/>
                </a:highlight>
                <a:latin typeface="Roboto"/>
                <a:ea typeface="Roboto"/>
                <a:cs typeface="Roboto"/>
                <a:sym typeface="Roboto"/>
              </a:rPr>
              <a:t>Sets the thickness of the border. Defaults to medium if absent. See </a:t>
            </a:r>
            <a:r>
              <a:rPr lang="tr-TR" sz="1200" u="sng">
                <a:solidFill>
                  <a:schemeClr val="hlink"/>
                </a:solidFill>
                <a:highlight>
                  <a:srgbClr val="FFFFFF"/>
                </a:highlight>
                <a:latin typeface="Roboto"/>
                <a:ea typeface="Roboto"/>
                <a:cs typeface="Roboto"/>
                <a:sym typeface="Roboto"/>
                <a:hlinkClick r:id="rId3"/>
              </a:rPr>
              <a:t>border-width</a:t>
            </a:r>
            <a:r>
              <a:rPr lang="tr-TR" sz="1200">
                <a:solidFill>
                  <a:srgbClr val="1B1B1B"/>
                </a:solidFill>
                <a:highlight>
                  <a:srgbClr val="FFFFFF"/>
                </a:highlight>
                <a:latin typeface="Roboto"/>
                <a:ea typeface="Roboto"/>
                <a:cs typeface="Roboto"/>
                <a:sym typeface="Roboto"/>
              </a:rPr>
              <a:t>.</a:t>
            </a:r>
            <a:endParaRPr sz="1200">
              <a:solidFill>
                <a:srgbClr val="1B1B1B"/>
              </a:solidFill>
              <a:highlight>
                <a:srgbClr val="FFFFFF"/>
              </a:highlight>
              <a:latin typeface="Roboto"/>
              <a:ea typeface="Roboto"/>
              <a:cs typeface="Roboto"/>
              <a:sym typeface="Roboto"/>
            </a:endParaRPr>
          </a:p>
          <a:p>
            <a:pPr indent="0" lvl="0" marL="0" rtl="0" algn="l">
              <a:lnSpc>
                <a:spcPct val="115000"/>
              </a:lnSpc>
              <a:spcBef>
                <a:spcPts val="2400"/>
              </a:spcBef>
              <a:spcAft>
                <a:spcPts val="0"/>
              </a:spcAft>
              <a:buClr>
                <a:schemeClr val="dk1"/>
              </a:buClr>
              <a:buSzPts val="1100"/>
              <a:buFont typeface="Arial"/>
              <a:buNone/>
            </a:pPr>
            <a:r>
              <a:rPr lang="tr-TR" sz="1200">
                <a:solidFill>
                  <a:srgbClr val="1B1B1B"/>
                </a:solidFill>
                <a:highlight>
                  <a:srgbClr val="FFFFFF"/>
                </a:highlight>
                <a:latin typeface="Roboto"/>
                <a:ea typeface="Roboto"/>
                <a:cs typeface="Roboto"/>
                <a:sym typeface="Roboto"/>
              </a:rPr>
              <a:t>&lt;line-style&gt;</a:t>
            </a:r>
            <a:endParaRPr sz="1200">
              <a:solidFill>
                <a:srgbClr val="1B1B1B"/>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tr-TR" sz="1200">
                <a:solidFill>
                  <a:srgbClr val="1B1B1B"/>
                </a:solidFill>
                <a:highlight>
                  <a:srgbClr val="FFFFFF"/>
                </a:highlight>
                <a:latin typeface="Roboto"/>
                <a:ea typeface="Roboto"/>
                <a:cs typeface="Roboto"/>
                <a:sym typeface="Roboto"/>
              </a:rPr>
              <a:t>Sets the style of the border. Defaults to none if absent. See </a:t>
            </a:r>
            <a:r>
              <a:rPr lang="tr-TR" sz="1200" u="sng">
                <a:solidFill>
                  <a:schemeClr val="hlink"/>
                </a:solidFill>
                <a:highlight>
                  <a:srgbClr val="FFFFFF"/>
                </a:highlight>
                <a:latin typeface="Roboto"/>
                <a:ea typeface="Roboto"/>
                <a:cs typeface="Roboto"/>
                <a:sym typeface="Roboto"/>
                <a:hlinkClick r:id="rId4"/>
              </a:rPr>
              <a:t>border-style</a:t>
            </a:r>
            <a:r>
              <a:rPr lang="tr-TR" sz="1200">
                <a:solidFill>
                  <a:srgbClr val="1B1B1B"/>
                </a:solidFill>
                <a:highlight>
                  <a:srgbClr val="FFFFFF"/>
                </a:highlight>
                <a:latin typeface="Roboto"/>
                <a:ea typeface="Roboto"/>
                <a:cs typeface="Roboto"/>
                <a:sym typeface="Roboto"/>
              </a:rPr>
              <a:t>.</a:t>
            </a:r>
            <a:endParaRPr sz="1200">
              <a:solidFill>
                <a:srgbClr val="1B1B1B"/>
              </a:solidFill>
              <a:highlight>
                <a:srgbClr val="FFFFFF"/>
              </a:highlight>
              <a:latin typeface="Roboto"/>
              <a:ea typeface="Roboto"/>
              <a:cs typeface="Roboto"/>
              <a:sym typeface="Roboto"/>
            </a:endParaRPr>
          </a:p>
          <a:p>
            <a:pPr indent="0" lvl="0" marL="0" rtl="0" algn="l">
              <a:lnSpc>
                <a:spcPct val="115000"/>
              </a:lnSpc>
              <a:spcBef>
                <a:spcPts val="2400"/>
              </a:spcBef>
              <a:spcAft>
                <a:spcPts val="0"/>
              </a:spcAft>
              <a:buClr>
                <a:schemeClr val="dk1"/>
              </a:buClr>
              <a:buSzPts val="1100"/>
              <a:buFont typeface="Arial"/>
              <a:buNone/>
            </a:pPr>
            <a:r>
              <a:rPr lang="tr-TR" sz="1200" u="sng">
                <a:solidFill>
                  <a:schemeClr val="hlink"/>
                </a:solidFill>
                <a:highlight>
                  <a:srgbClr val="FFFFFF"/>
                </a:highlight>
                <a:latin typeface="Roboto"/>
                <a:ea typeface="Roboto"/>
                <a:cs typeface="Roboto"/>
                <a:sym typeface="Roboto"/>
                <a:hlinkClick r:id="rId5"/>
              </a:rPr>
              <a:t>&lt;color&gt;</a:t>
            </a:r>
            <a:endParaRPr sz="1200" u="sng">
              <a:solidFill>
                <a:schemeClr val="hlink"/>
              </a:solidFill>
              <a:highlight>
                <a:srgbClr val="FFFFFF"/>
              </a:highlight>
              <a:latin typeface="Roboto"/>
              <a:ea typeface="Roboto"/>
              <a:cs typeface="Roboto"/>
              <a:sym typeface="Roboto"/>
            </a:endParaRPr>
          </a:p>
          <a:p>
            <a:pPr indent="0" lvl="0" marL="0" rtl="0" algn="l">
              <a:lnSpc>
                <a:spcPct val="115000"/>
              </a:lnSpc>
              <a:spcBef>
                <a:spcPts val="0"/>
              </a:spcBef>
              <a:spcAft>
                <a:spcPts val="2400"/>
              </a:spcAft>
              <a:buClr>
                <a:schemeClr val="dk1"/>
              </a:buClr>
              <a:buSzPts val="1100"/>
              <a:buFont typeface="Arial"/>
              <a:buNone/>
            </a:pPr>
            <a:r>
              <a:rPr lang="tr-TR" sz="1200">
                <a:solidFill>
                  <a:srgbClr val="1B1B1B"/>
                </a:solidFill>
                <a:highlight>
                  <a:srgbClr val="FFFFFF"/>
                </a:highlight>
                <a:latin typeface="Roboto"/>
                <a:ea typeface="Roboto"/>
                <a:cs typeface="Roboto"/>
                <a:sym typeface="Roboto"/>
              </a:rPr>
              <a:t>Sets the color of the border. Defaults to currentcolor if absent. See </a:t>
            </a:r>
            <a:r>
              <a:rPr lang="tr-TR" sz="1200" u="sng">
                <a:solidFill>
                  <a:schemeClr val="hlink"/>
                </a:solidFill>
                <a:highlight>
                  <a:srgbClr val="FFFFFF"/>
                </a:highlight>
                <a:latin typeface="Roboto"/>
                <a:ea typeface="Roboto"/>
                <a:cs typeface="Roboto"/>
                <a:sym typeface="Roboto"/>
                <a:hlinkClick r:id="rId6"/>
              </a:rPr>
              <a:t>border-color</a:t>
            </a:r>
            <a:r>
              <a:rPr lang="tr-TR" sz="1200">
                <a:solidFill>
                  <a:srgbClr val="1B1B1B"/>
                </a:solidFill>
                <a:highlight>
                  <a:srgbClr val="FFFFFF"/>
                </a:highlight>
                <a:latin typeface="Roboto"/>
                <a:ea typeface="Roboto"/>
                <a:cs typeface="Roboto"/>
                <a:sym typeface="Roboto"/>
              </a:rPr>
              <a:t>.</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116d91dc4e6_0_6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5" name="Google Shape;1145;g116d91dc4e6_0_6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150">
                <a:solidFill>
                  <a:schemeClr val="dk1"/>
                </a:solidFill>
                <a:highlight>
                  <a:srgbClr val="FFFFFF"/>
                </a:highlight>
                <a:latin typeface="Verdana"/>
                <a:ea typeface="Verdana"/>
                <a:cs typeface="Verdana"/>
                <a:sym typeface="Verdana"/>
              </a:rPr>
              <a:t>The </a:t>
            </a:r>
            <a:r>
              <a:rPr lang="tr-TR" sz="1200">
                <a:solidFill>
                  <a:srgbClr val="DC143C"/>
                </a:solidFill>
                <a:highlight>
                  <a:srgbClr val="FFFFFF"/>
                </a:highlight>
                <a:latin typeface="Courier New"/>
                <a:ea typeface="Courier New"/>
                <a:cs typeface="Courier New"/>
                <a:sym typeface="Courier New"/>
              </a:rPr>
              <a:t>border-radius</a:t>
            </a:r>
            <a:r>
              <a:rPr lang="tr-TR" sz="1150">
                <a:solidFill>
                  <a:schemeClr val="dk1"/>
                </a:solidFill>
                <a:highlight>
                  <a:srgbClr val="FFFFFF"/>
                </a:highlight>
                <a:latin typeface="Verdana"/>
                <a:ea typeface="Verdana"/>
                <a:cs typeface="Verdana"/>
                <a:sym typeface="Verdana"/>
              </a:rPr>
              <a:t> property is used to add rounded borders to an element:</a:t>
            </a:r>
            <a:endParaRPr sz="1150">
              <a:solidFill>
                <a:schemeClr val="dk1"/>
              </a:solidFill>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tr-TR" sz="1150">
                <a:solidFill>
                  <a:srgbClr val="A52A2A"/>
                </a:solidFill>
                <a:highlight>
                  <a:srgbClr val="FFFFFF"/>
                </a:highlight>
                <a:latin typeface="Courier New"/>
                <a:ea typeface="Courier New"/>
                <a:cs typeface="Courier New"/>
                <a:sym typeface="Courier New"/>
              </a:rPr>
              <a:t>p </a:t>
            </a:r>
            <a:r>
              <a:rPr lang="tr-TR" sz="1150">
                <a:solidFill>
                  <a:schemeClr val="dk1"/>
                </a:solidFill>
                <a:highlight>
                  <a:srgbClr val="FFFFFF"/>
                </a:highlight>
                <a:latin typeface="Courier New"/>
                <a:ea typeface="Courier New"/>
                <a:cs typeface="Courier New"/>
                <a:sym typeface="Courier New"/>
              </a:rPr>
              <a:t>{</a:t>
            </a:r>
            <a:endParaRPr sz="115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tr-TR" sz="1150">
                <a:solidFill>
                  <a:srgbClr val="FF0000"/>
                </a:solidFill>
                <a:highlight>
                  <a:srgbClr val="FFFFFF"/>
                </a:highlight>
                <a:latin typeface="Courier New"/>
                <a:ea typeface="Courier New"/>
                <a:cs typeface="Courier New"/>
                <a:sym typeface="Courier New"/>
              </a:rPr>
              <a:t>  border</a:t>
            </a:r>
            <a:r>
              <a:rPr lang="tr-TR" sz="1150">
                <a:solidFill>
                  <a:schemeClr val="dk1"/>
                </a:solidFill>
                <a:highlight>
                  <a:srgbClr val="FFFFFF"/>
                </a:highlight>
                <a:latin typeface="Courier New"/>
                <a:ea typeface="Courier New"/>
                <a:cs typeface="Courier New"/>
                <a:sym typeface="Courier New"/>
              </a:rPr>
              <a:t>:</a:t>
            </a:r>
            <a:r>
              <a:rPr lang="tr-TR" sz="1150">
                <a:solidFill>
                  <a:srgbClr val="0000CD"/>
                </a:solidFill>
                <a:highlight>
                  <a:srgbClr val="FFFFFF"/>
                </a:highlight>
                <a:latin typeface="Courier New"/>
                <a:ea typeface="Courier New"/>
                <a:cs typeface="Courier New"/>
                <a:sym typeface="Courier New"/>
              </a:rPr>
              <a:t> 2px solid red</a:t>
            </a:r>
            <a:r>
              <a:rPr lang="tr-TR" sz="1150">
                <a:solidFill>
                  <a:schemeClr val="dk1"/>
                </a:solidFill>
                <a:highlight>
                  <a:srgbClr val="FFFFFF"/>
                </a:highlight>
                <a:latin typeface="Courier New"/>
                <a:ea typeface="Courier New"/>
                <a:cs typeface="Courier New"/>
                <a:sym typeface="Courier New"/>
              </a:rPr>
              <a:t>;</a:t>
            </a:r>
            <a:endParaRPr sz="115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tr-TR" sz="1150">
                <a:solidFill>
                  <a:srgbClr val="FF0000"/>
                </a:solidFill>
                <a:highlight>
                  <a:srgbClr val="FFFFFF"/>
                </a:highlight>
                <a:latin typeface="Courier New"/>
                <a:ea typeface="Courier New"/>
                <a:cs typeface="Courier New"/>
                <a:sym typeface="Courier New"/>
              </a:rPr>
              <a:t>  border-radius</a:t>
            </a:r>
            <a:r>
              <a:rPr lang="tr-TR" sz="1150">
                <a:solidFill>
                  <a:schemeClr val="dk1"/>
                </a:solidFill>
                <a:highlight>
                  <a:srgbClr val="FFFFFF"/>
                </a:highlight>
                <a:latin typeface="Courier New"/>
                <a:ea typeface="Courier New"/>
                <a:cs typeface="Courier New"/>
                <a:sym typeface="Courier New"/>
              </a:rPr>
              <a:t>:</a:t>
            </a:r>
            <a:r>
              <a:rPr lang="tr-TR" sz="1150">
                <a:solidFill>
                  <a:srgbClr val="0000CD"/>
                </a:solidFill>
                <a:highlight>
                  <a:srgbClr val="FFFFFF"/>
                </a:highlight>
                <a:latin typeface="Courier New"/>
                <a:ea typeface="Courier New"/>
                <a:cs typeface="Courier New"/>
                <a:sym typeface="Courier New"/>
              </a:rPr>
              <a:t> 5px</a:t>
            </a:r>
            <a:r>
              <a:rPr lang="tr-TR" sz="1150">
                <a:solidFill>
                  <a:schemeClr val="dk1"/>
                </a:solidFill>
                <a:highlight>
                  <a:srgbClr val="FFFFFF"/>
                </a:highlight>
                <a:latin typeface="Courier New"/>
                <a:ea typeface="Courier New"/>
                <a:cs typeface="Courier New"/>
                <a:sym typeface="Courier New"/>
              </a:rPr>
              <a:t>;</a:t>
            </a:r>
            <a:endParaRPr sz="115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SzPts val="1400"/>
              <a:buNone/>
            </a:pPr>
            <a:r>
              <a:rPr lang="tr-TR" sz="1150">
                <a:solidFill>
                  <a:schemeClr val="dk1"/>
                </a:solidFill>
                <a:highlight>
                  <a:srgbClr val="FFFFFF"/>
                </a:highlight>
                <a:latin typeface="Courier New"/>
                <a:ea typeface="Courier New"/>
                <a:cs typeface="Courier New"/>
                <a:sym typeface="Courier New"/>
              </a:rPr>
              <a:t>}</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116d91dc4e6_0_6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7" name="Google Shape;1157;g116d91dc4e6_0_6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200">
                <a:solidFill>
                  <a:schemeClr val="dk1"/>
                </a:solidFill>
                <a:highlight>
                  <a:srgbClr val="FFFFFF"/>
                </a:highlight>
                <a:latin typeface="Verdana"/>
                <a:ea typeface="Verdana"/>
                <a:cs typeface="Verdana"/>
                <a:sym typeface="Verdana"/>
              </a:rPr>
              <a:t>Margins are used to create space around elements, outside of any defined borders.</a:t>
            </a:r>
            <a:endParaRPr sz="1200">
              <a:solidFill>
                <a:schemeClr val="dk1"/>
              </a:solidFill>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116d91dc4e6_0_9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7" name="Google Shape;1437;g116d91dc4e6_0_9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116d91dc4e6_0_9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4" name="Google Shape;1444;g116d91dc4e6_0_9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150">
                <a:solidFill>
                  <a:schemeClr val="dk1"/>
                </a:solidFill>
                <a:highlight>
                  <a:srgbClr val="FFFFFF"/>
                </a:highlight>
                <a:latin typeface="Verdana"/>
                <a:ea typeface="Verdana"/>
                <a:cs typeface="Verdana"/>
                <a:sym typeface="Verdana"/>
              </a:rPr>
              <a:t>With CSS, you have full control over the margins.</a:t>
            </a:r>
            <a:endParaRPr>
              <a:solidFill>
                <a:schemeClr val="dk1"/>
              </a:solidFill>
            </a:endParaRPr>
          </a:p>
          <a:p>
            <a:pPr indent="0" lvl="0" marL="0" rtl="0" algn="l">
              <a:lnSpc>
                <a:spcPct val="100000"/>
              </a:lnSpc>
              <a:spcBef>
                <a:spcPts val="1400"/>
              </a:spcBef>
              <a:spcAft>
                <a:spcPts val="0"/>
              </a:spcAft>
              <a:buSzPts val="14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116d91dc4e6_0_1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0" name="Google Shape;1590;g116d91dc4e6_0_1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150">
                <a:solidFill>
                  <a:schemeClr val="dk1"/>
                </a:solidFill>
                <a:highlight>
                  <a:srgbClr val="FFFFFF"/>
                </a:highlight>
                <a:latin typeface="Verdana"/>
                <a:ea typeface="Verdana"/>
                <a:cs typeface="Verdana"/>
                <a:sym typeface="Verdana"/>
              </a:rPr>
              <a:t>There are properties for setting the margin for each side of an element (top, right, bottom, and left).</a:t>
            </a:r>
            <a:endParaRPr sz="1150">
              <a:solidFill>
                <a:schemeClr val="dk1"/>
              </a:solidFill>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116d91dc4e6_0_1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8" name="Google Shape;1598;g116d91dc4e6_0_1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116d91dc4e6_0_1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5" name="Google Shape;1605;g116d91dc4e6_0_1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800">
                <a:solidFill>
                  <a:srgbClr val="1B1B1B"/>
                </a:solidFill>
                <a:highlight>
                  <a:schemeClr val="lt1"/>
                </a:highlight>
              </a:rPr>
              <a:t>CSS (Cascading Style Sheets) is the code that styles web content.</a:t>
            </a:r>
            <a:endParaRPr sz="1800">
              <a:solidFill>
                <a:srgbClr val="1B1B1B"/>
              </a:solidFill>
              <a:highlight>
                <a:schemeClr val="lt1"/>
              </a:highlight>
            </a:endParaRPr>
          </a:p>
          <a:p>
            <a:pPr indent="0" lvl="0" marL="0" rtl="0" algn="l">
              <a:spcBef>
                <a:spcPts val="0"/>
              </a:spcBef>
              <a:spcAft>
                <a:spcPts val="0"/>
              </a:spcAft>
              <a:buNone/>
            </a:pPr>
            <a:r>
              <a:t/>
            </a:r>
            <a:endParaRPr sz="1800">
              <a:solidFill>
                <a:srgbClr val="1B1B1B"/>
              </a:solidFill>
              <a:highlight>
                <a:schemeClr val="lt1"/>
              </a:highlight>
            </a:endParaRPr>
          </a:p>
          <a:p>
            <a:pPr indent="0" lvl="0" marL="0" rtl="0" algn="l">
              <a:spcBef>
                <a:spcPts val="0"/>
              </a:spcBef>
              <a:spcAft>
                <a:spcPts val="0"/>
              </a:spcAft>
              <a:buNone/>
            </a:pPr>
            <a:r>
              <a:rPr lang="tr-TR" sz="1800">
                <a:solidFill>
                  <a:srgbClr val="1B1B1B"/>
                </a:solidFill>
                <a:highlight>
                  <a:schemeClr val="lt1"/>
                </a:highlight>
              </a:rPr>
              <a:t>—-------------------</a:t>
            </a:r>
            <a:endParaRPr sz="1800">
              <a:solidFill>
                <a:srgbClr val="1B1B1B"/>
              </a:solidFill>
              <a:highlight>
                <a:schemeClr val="lt1"/>
              </a:highlight>
            </a:endParaRPr>
          </a:p>
          <a:p>
            <a:pPr indent="0" lvl="0" marL="0" rtl="0" algn="l">
              <a:spcBef>
                <a:spcPts val="0"/>
              </a:spcBef>
              <a:spcAft>
                <a:spcPts val="0"/>
              </a:spcAft>
              <a:buNone/>
            </a:pPr>
            <a:r>
              <a:t/>
            </a:r>
            <a:endParaRPr sz="1800">
              <a:solidFill>
                <a:srgbClr val="1B1B1B"/>
              </a:solidFill>
              <a:highlight>
                <a:schemeClr val="lt1"/>
              </a:highlight>
            </a:endParaRPr>
          </a:p>
          <a:p>
            <a:pPr indent="-349250" lvl="0" marL="457200" rtl="0" algn="l">
              <a:lnSpc>
                <a:spcPct val="100000"/>
              </a:lnSpc>
              <a:spcBef>
                <a:spcPts val="0"/>
              </a:spcBef>
              <a:spcAft>
                <a:spcPts val="0"/>
              </a:spcAft>
              <a:buClr>
                <a:schemeClr val="dk1"/>
              </a:buClr>
              <a:buSzPts val="1900"/>
              <a:buFont typeface="Roboto"/>
              <a:buAutoNum type="arabicPeriod"/>
            </a:pPr>
            <a:r>
              <a:rPr lang="tr-TR" sz="1600">
                <a:solidFill>
                  <a:schemeClr val="dk1"/>
                </a:solidFill>
                <a:highlight>
                  <a:srgbClr val="FFFFFF"/>
                </a:highlight>
                <a:latin typeface="Roboto"/>
                <a:ea typeface="Roboto"/>
                <a:cs typeface="Roboto"/>
                <a:sym typeface="Roboto"/>
              </a:rPr>
              <a:t>a small waterfall, typically one of several that fall in stages down a steep rocky slope.</a:t>
            </a:r>
            <a:endParaRPr sz="1600">
              <a:solidFill>
                <a:schemeClr val="dk1"/>
              </a:solidFill>
              <a:highlight>
                <a:srgbClr val="FFFFFF"/>
              </a:highlight>
              <a:latin typeface="Roboto"/>
              <a:ea typeface="Roboto"/>
              <a:cs typeface="Roboto"/>
              <a:sym typeface="Roboto"/>
            </a:endParaRPr>
          </a:p>
          <a:p>
            <a:pPr indent="-349250" lvl="0" marL="457200" rtl="0" algn="l">
              <a:lnSpc>
                <a:spcPct val="100000"/>
              </a:lnSpc>
              <a:spcBef>
                <a:spcPts val="0"/>
              </a:spcBef>
              <a:spcAft>
                <a:spcPts val="0"/>
              </a:spcAft>
              <a:buClr>
                <a:schemeClr val="dk1"/>
              </a:buClr>
              <a:buSzPts val="1900"/>
              <a:buFont typeface="Roboto"/>
              <a:buAutoNum type="arabicPeriod"/>
            </a:pPr>
            <a:r>
              <a:rPr lang="tr-TR" sz="1600">
                <a:solidFill>
                  <a:schemeClr val="dk1"/>
                </a:solidFill>
                <a:highlight>
                  <a:srgbClr val="FFFFFF"/>
                </a:highlight>
                <a:latin typeface="Roboto"/>
                <a:ea typeface="Roboto"/>
                <a:cs typeface="Roboto"/>
                <a:sym typeface="Roboto"/>
              </a:rPr>
              <a:t>arrange (a number of devices or objects) in a series or sequence.</a:t>
            </a:r>
            <a:endParaRPr sz="16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300">
              <a:solidFill>
                <a:srgbClr val="40424E"/>
              </a:solidFill>
              <a:highlight>
                <a:srgbClr val="FFFFFF"/>
              </a:highlight>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116d91dc4e6_0_1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7" name="Google Shape;1617;g116d91dc4e6_0_1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116d91dc4e6_0_1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3" name="Google Shape;1763;g116d91dc4e6_0_1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116d91dc4e6_0_1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5" name="Google Shape;1775;g116d91dc4e6_0_1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116d91dc4e6_0_1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7" name="Google Shape;1787;g116d91dc4e6_0_1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g116d91dc4e6_0_13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9" name="Google Shape;1799;g116d91dc4e6_0_1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116d91dc4e6_0_14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5" name="Google Shape;1945;g116d91dc4e6_0_14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116d91dc4e6_0_14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7" name="Google Shape;1957;g116d91dc4e6_0_14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g116d91dc4e6_0_16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3" name="Google Shape;2103;g116d91dc4e6_0_16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116d91dc4e6_0_16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5" name="Google Shape;2115;g116d91dc4e6_0_16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200">
                <a:solidFill>
                  <a:schemeClr val="dk1"/>
                </a:solidFill>
                <a:highlight>
                  <a:srgbClr val="FFFFFF"/>
                </a:highlight>
                <a:latin typeface="Verdana"/>
                <a:ea typeface="Verdana"/>
                <a:cs typeface="Verdana"/>
                <a:sym typeface="Verdana"/>
              </a:rPr>
              <a:t>Padding is used to create space around an element's content, inside of any defined borders.</a:t>
            </a:r>
            <a:endParaRPr sz="1200">
              <a:solidFill>
                <a:schemeClr val="dk1"/>
              </a:solidFill>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g116d91dc4e6_0_19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5" name="Google Shape;2395;g116d91dc4e6_0_19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8966b89c75_0_1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966b89c7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tr-TR"/>
              <a:t>🍐 This is a Pear Deck Multiple Choice Slide. Your current options are: A: True, B: False, </a:t>
            </a:r>
            <a:endParaRPr/>
          </a:p>
          <a:p>
            <a:pPr indent="0" lvl="0" marL="0" rtl="0" algn="l">
              <a:spcBef>
                <a:spcPts val="0"/>
              </a:spcBef>
              <a:spcAft>
                <a:spcPts val="0"/>
              </a:spcAft>
              <a:buNone/>
            </a:pPr>
            <a:r>
              <a:rPr lang="tr-TR"/>
              <a:t>🍐  To edit the type of question or choices, go back to the "Ask Students a Question" in the Pear Deck sidebar.</a:t>
            </a:r>
            <a:endParaRPr/>
          </a:p>
          <a:p>
            <a:pPr indent="0" lvl="0" marL="0" rtl="0" algn="l">
              <a:spcBef>
                <a:spcPts val="0"/>
              </a:spcBef>
              <a:spcAft>
                <a:spcPts val="0"/>
              </a:spcAft>
              <a:buNone/>
            </a:pPr>
            <a:r>
              <a:rPr lang="tr-TR"/>
              <a:t>CSS neyin kısaltmasıdır?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0" name="Shape 2400"/>
        <p:cNvGrpSpPr/>
        <p:nvPr/>
      </p:nvGrpSpPr>
      <p:grpSpPr>
        <a:xfrm>
          <a:off x="0" y="0"/>
          <a:ext cx="0" cy="0"/>
          <a:chOff x="0" y="0"/>
          <a:chExt cx="0" cy="0"/>
        </a:xfrm>
      </p:grpSpPr>
      <p:sp>
        <p:nvSpPr>
          <p:cNvPr id="2401" name="Google Shape;2401;g116d91dc4e6_0_1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2" name="Google Shape;2402;g116d91dc4e6_0_19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150">
                <a:solidFill>
                  <a:schemeClr val="dk1"/>
                </a:solidFill>
                <a:highlight>
                  <a:srgbClr val="FFFFFF"/>
                </a:highlight>
                <a:latin typeface="Verdana"/>
                <a:ea typeface="Verdana"/>
                <a:cs typeface="Verdana"/>
                <a:sym typeface="Verdana"/>
              </a:rPr>
              <a:t>With CSS, you have full control over the padding.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8" name="Shape 2408"/>
        <p:cNvGrpSpPr/>
        <p:nvPr/>
      </p:nvGrpSpPr>
      <p:grpSpPr>
        <a:xfrm>
          <a:off x="0" y="0"/>
          <a:ext cx="0" cy="0"/>
          <a:chOff x="0" y="0"/>
          <a:chExt cx="0" cy="0"/>
        </a:xfrm>
      </p:grpSpPr>
      <p:sp>
        <p:nvSpPr>
          <p:cNvPr id="2409" name="Google Shape;2409;g116d91dc4e6_0_19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0" name="Google Shape;2410;g116d91dc4e6_0_19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g116d91dc4e6_0_19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7" name="Google Shape;2417;g116d91dc4e6_0_19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7" name="Shape 2427"/>
        <p:cNvGrpSpPr/>
        <p:nvPr/>
      </p:nvGrpSpPr>
      <p:grpSpPr>
        <a:xfrm>
          <a:off x="0" y="0"/>
          <a:ext cx="0" cy="0"/>
          <a:chOff x="0" y="0"/>
          <a:chExt cx="0" cy="0"/>
        </a:xfrm>
      </p:grpSpPr>
      <p:sp>
        <p:nvSpPr>
          <p:cNvPr id="2428" name="Google Shape;2428;g116d91dc4e6_0_19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9" name="Google Shape;2429;g116d91dc4e6_0_19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g116d91dc4e6_0_2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5" name="Google Shape;2575;g116d91dc4e6_0_2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5" name="Shape 2585"/>
        <p:cNvGrpSpPr/>
        <p:nvPr/>
      </p:nvGrpSpPr>
      <p:grpSpPr>
        <a:xfrm>
          <a:off x="0" y="0"/>
          <a:ext cx="0" cy="0"/>
          <a:chOff x="0" y="0"/>
          <a:chExt cx="0" cy="0"/>
        </a:xfrm>
      </p:grpSpPr>
      <p:sp>
        <p:nvSpPr>
          <p:cNvPr id="2586" name="Google Shape;2586;g116d91dc4e6_0_2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7" name="Google Shape;2587;g116d91dc4e6_0_2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7" name="Shape 2597"/>
        <p:cNvGrpSpPr/>
        <p:nvPr/>
      </p:nvGrpSpPr>
      <p:grpSpPr>
        <a:xfrm>
          <a:off x="0" y="0"/>
          <a:ext cx="0" cy="0"/>
          <a:chOff x="0" y="0"/>
          <a:chExt cx="0" cy="0"/>
        </a:xfrm>
      </p:grpSpPr>
      <p:sp>
        <p:nvSpPr>
          <p:cNvPr id="2598" name="Google Shape;2598;g116d91dc4e6_0_2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9" name="Google Shape;2599;g116d91dc4e6_0_2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9" name="Shape 2609"/>
        <p:cNvGrpSpPr/>
        <p:nvPr/>
      </p:nvGrpSpPr>
      <p:grpSpPr>
        <a:xfrm>
          <a:off x="0" y="0"/>
          <a:ext cx="0" cy="0"/>
          <a:chOff x="0" y="0"/>
          <a:chExt cx="0" cy="0"/>
        </a:xfrm>
      </p:grpSpPr>
      <p:sp>
        <p:nvSpPr>
          <p:cNvPr id="2610" name="Google Shape;2610;g116d91dc4e6_0_2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1" name="Google Shape;2611;g116d91dc4e6_0_2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5" name="Shape 2755"/>
        <p:cNvGrpSpPr/>
        <p:nvPr/>
      </p:nvGrpSpPr>
      <p:grpSpPr>
        <a:xfrm>
          <a:off x="0" y="0"/>
          <a:ext cx="0" cy="0"/>
          <a:chOff x="0" y="0"/>
          <a:chExt cx="0" cy="0"/>
        </a:xfrm>
      </p:grpSpPr>
      <p:sp>
        <p:nvSpPr>
          <p:cNvPr id="2756" name="Google Shape;2756;g116d91dc4e6_0_2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7" name="Google Shape;2757;g116d91dc4e6_0_2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7" name="Shape 2767"/>
        <p:cNvGrpSpPr/>
        <p:nvPr/>
      </p:nvGrpSpPr>
      <p:grpSpPr>
        <a:xfrm>
          <a:off x="0" y="0"/>
          <a:ext cx="0" cy="0"/>
          <a:chOff x="0" y="0"/>
          <a:chExt cx="0" cy="0"/>
        </a:xfrm>
      </p:grpSpPr>
      <p:sp>
        <p:nvSpPr>
          <p:cNvPr id="2768" name="Google Shape;2768;g116d91dc4e6_0_2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9" name="Google Shape;2769;g116d91dc4e6_0_2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150">
                <a:solidFill>
                  <a:schemeClr val="dk1"/>
                </a:solidFill>
                <a:highlight>
                  <a:srgbClr val="FFFFFF"/>
                </a:highlight>
                <a:latin typeface="Verdana"/>
                <a:ea typeface="Verdana"/>
                <a:cs typeface="Verdana"/>
                <a:sym typeface="Verdana"/>
              </a:rPr>
              <a:t>The CSS </a:t>
            </a:r>
            <a:r>
              <a:rPr lang="tr-TR" sz="1200">
                <a:solidFill>
                  <a:srgbClr val="DC143C"/>
                </a:solidFill>
                <a:highlight>
                  <a:srgbClr val="FFFFFF"/>
                </a:highlight>
                <a:latin typeface="Courier New"/>
                <a:ea typeface="Courier New"/>
                <a:cs typeface="Courier New"/>
                <a:sym typeface="Courier New"/>
              </a:rPr>
              <a:t>box-sizing</a:t>
            </a:r>
            <a:r>
              <a:rPr lang="tr-TR" sz="1150">
                <a:solidFill>
                  <a:schemeClr val="dk1"/>
                </a:solidFill>
                <a:highlight>
                  <a:srgbClr val="FFFFFF"/>
                </a:highlight>
                <a:latin typeface="Verdana"/>
                <a:ea typeface="Verdana"/>
                <a:cs typeface="Verdana"/>
                <a:sym typeface="Verdana"/>
              </a:rPr>
              <a:t> property allows us to include the padding and border in an element's total width and height.</a:t>
            </a:r>
            <a:endParaRPr sz="1150">
              <a:solidFill>
                <a:schemeClr val="dk1"/>
              </a:solidFill>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TR" sz="1800">
                <a:solidFill>
                  <a:srgbClr val="1B1B1B"/>
                </a:solidFill>
                <a:highlight>
                  <a:schemeClr val="lt1"/>
                </a:highlight>
              </a:rPr>
              <a:t>Like HTML, CSS is not a programming language. It's not a markup language either. </a:t>
            </a:r>
            <a:r>
              <a:rPr b="1" lang="tr-TR" sz="1800">
                <a:solidFill>
                  <a:srgbClr val="1B1B1B"/>
                </a:solidFill>
                <a:highlight>
                  <a:schemeClr val="lt1"/>
                </a:highlight>
              </a:rPr>
              <a:t>CSS is a style sheet language.</a:t>
            </a:r>
            <a:r>
              <a:rPr lang="tr-TR" sz="1800">
                <a:solidFill>
                  <a:srgbClr val="1B1B1B"/>
                </a:solidFill>
                <a:highlight>
                  <a:schemeClr val="lt1"/>
                </a:highlight>
              </a:rPr>
              <a:t> CSS is what you use to selectively style HTML elements.</a:t>
            </a:r>
            <a:endParaRPr sz="1800">
              <a:solidFill>
                <a:srgbClr val="1B1B1B"/>
              </a:solidFill>
              <a:highlight>
                <a:schemeClr val="lt1"/>
              </a:highlight>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tr-TR" sz="1800">
                <a:solidFill>
                  <a:schemeClr val="dk1"/>
                </a:solidFill>
              </a:rPr>
              <a:t>The name cascading comes from the specified priority scheme to determine which style rule applies if more than one rule matches a particular element.</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b="1" sz="1300">
              <a:solidFill>
                <a:srgbClr val="40424E"/>
              </a:solidFill>
              <a:highlight>
                <a:srgbClr val="FFFFFF"/>
              </a:highlight>
            </a:endParaRPr>
          </a:p>
          <a:p>
            <a:pPr indent="0" lvl="0" marL="0" rtl="0" algn="l">
              <a:spcBef>
                <a:spcPts val="0"/>
              </a:spcBef>
              <a:spcAft>
                <a:spcPts val="0"/>
              </a:spcAft>
              <a:buClr>
                <a:schemeClr val="dk1"/>
              </a:buClr>
              <a:buSzPts val="1100"/>
              <a:buFont typeface="Arial"/>
              <a:buNone/>
            </a:pPr>
            <a:r>
              <a:rPr b="1" lang="tr-TR" sz="1300">
                <a:solidFill>
                  <a:srgbClr val="40424E"/>
                </a:solidFill>
                <a:highlight>
                  <a:srgbClr val="FFFFFF"/>
                </a:highlight>
              </a:rPr>
              <a:t>—---------------------</a:t>
            </a:r>
            <a:endParaRPr b="1" sz="1300">
              <a:solidFill>
                <a:srgbClr val="40424E"/>
              </a:solidFill>
              <a:highlight>
                <a:srgbClr val="FFFFFF"/>
              </a:highlight>
            </a:endParaRPr>
          </a:p>
          <a:p>
            <a:pPr indent="0" lvl="0" marL="0" rtl="0" algn="l">
              <a:spcBef>
                <a:spcPts val="0"/>
              </a:spcBef>
              <a:spcAft>
                <a:spcPts val="0"/>
              </a:spcAft>
              <a:buClr>
                <a:schemeClr val="dk1"/>
              </a:buClr>
              <a:buSzPts val="1100"/>
              <a:buFont typeface="Arial"/>
              <a:buNone/>
            </a:pPr>
            <a:r>
              <a:rPr b="1" lang="tr-TR" sz="1300">
                <a:solidFill>
                  <a:srgbClr val="40424E"/>
                </a:solidFill>
                <a:highlight>
                  <a:srgbClr val="FFFFFF"/>
                </a:highlight>
              </a:rPr>
              <a:t>C</a:t>
            </a:r>
            <a:r>
              <a:rPr lang="tr-TR" sz="1300">
                <a:solidFill>
                  <a:srgbClr val="40424E"/>
                </a:solidFill>
                <a:highlight>
                  <a:srgbClr val="FFFFFF"/>
                </a:highlight>
              </a:rPr>
              <a:t>ascading </a:t>
            </a:r>
            <a:r>
              <a:rPr b="1" lang="tr-TR" sz="1300">
                <a:solidFill>
                  <a:srgbClr val="40424E"/>
                </a:solidFill>
                <a:highlight>
                  <a:srgbClr val="FFFFFF"/>
                </a:highlight>
              </a:rPr>
              <a:t>S</a:t>
            </a:r>
            <a:r>
              <a:rPr lang="tr-TR" sz="1300">
                <a:solidFill>
                  <a:srgbClr val="40424E"/>
                </a:solidFill>
                <a:highlight>
                  <a:srgbClr val="FFFFFF"/>
                </a:highlight>
              </a:rPr>
              <a:t>tyle </a:t>
            </a:r>
            <a:r>
              <a:rPr b="1" lang="tr-TR" sz="1300">
                <a:solidFill>
                  <a:srgbClr val="40424E"/>
                </a:solidFill>
                <a:highlight>
                  <a:srgbClr val="FFFFFF"/>
                </a:highlight>
              </a:rPr>
              <a:t>S</a:t>
            </a:r>
            <a:r>
              <a:rPr lang="tr-TR" sz="1300">
                <a:solidFill>
                  <a:srgbClr val="40424E"/>
                </a:solidFill>
                <a:highlight>
                  <a:srgbClr val="FFFFFF"/>
                </a:highlight>
              </a:rPr>
              <a:t>heets, fondly referred to as </a:t>
            </a:r>
            <a:r>
              <a:rPr b="1" lang="tr-TR" sz="1300">
                <a:solidFill>
                  <a:srgbClr val="40424E"/>
                </a:solidFill>
                <a:highlight>
                  <a:srgbClr val="FFFFFF"/>
                </a:highlight>
              </a:rPr>
              <a:t>CSS</a:t>
            </a:r>
            <a:r>
              <a:rPr lang="tr-TR" sz="1300">
                <a:solidFill>
                  <a:srgbClr val="40424E"/>
                </a:solidFill>
                <a:highlight>
                  <a:srgbClr val="FFFFFF"/>
                </a:highlight>
              </a:rPr>
              <a:t>, is a simply designed language intended to simplify the process of making web pages presentable. CSS allows you to apply styles to web pages. More importantly, CSS enables you to do this independent of the HTML that makes up each web page.</a:t>
            </a:r>
            <a:endParaRPr sz="1300">
              <a:solidFill>
                <a:srgbClr val="40424E"/>
              </a:solidFill>
              <a:highlight>
                <a:srgbClr val="FFFFFF"/>
              </a:highlight>
            </a:endParaRPr>
          </a:p>
          <a:p>
            <a:pPr indent="0" lvl="0" marL="0" rtl="0" algn="l">
              <a:spcBef>
                <a:spcPts val="0"/>
              </a:spcBef>
              <a:spcAft>
                <a:spcPts val="0"/>
              </a:spcAft>
              <a:buClr>
                <a:schemeClr val="dk1"/>
              </a:buClr>
              <a:buSzPts val="1100"/>
              <a:buFont typeface="Arial"/>
              <a:buNone/>
            </a:pPr>
            <a:r>
              <a:rPr lang="tr-TR" sz="1300">
                <a:solidFill>
                  <a:srgbClr val="40424E"/>
                </a:solidFill>
                <a:highlight>
                  <a:srgbClr val="FFFFFF"/>
                </a:highlight>
              </a:rPr>
              <a:t>CSS is easy to learn and understood but it provides powerful control over the presentation of an HTML document.</a:t>
            </a:r>
            <a:endParaRPr sz="1800">
              <a:highlight>
                <a:srgbClr val="FFFFFF"/>
              </a:highlight>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3" name="Shape 2913"/>
        <p:cNvGrpSpPr/>
        <p:nvPr/>
      </p:nvGrpSpPr>
      <p:grpSpPr>
        <a:xfrm>
          <a:off x="0" y="0"/>
          <a:ext cx="0" cy="0"/>
          <a:chOff x="0" y="0"/>
          <a:chExt cx="0" cy="0"/>
        </a:xfrm>
      </p:grpSpPr>
      <p:sp>
        <p:nvSpPr>
          <p:cNvPr id="2914" name="Google Shape;2914;g116d91dc4e6_0_24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5" name="Google Shape;2915;g116d91dc4e6_0_24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0" name="Shape 2920"/>
        <p:cNvGrpSpPr/>
        <p:nvPr/>
      </p:nvGrpSpPr>
      <p:grpSpPr>
        <a:xfrm>
          <a:off x="0" y="0"/>
          <a:ext cx="0" cy="0"/>
          <a:chOff x="0" y="0"/>
          <a:chExt cx="0" cy="0"/>
        </a:xfrm>
      </p:grpSpPr>
      <p:sp>
        <p:nvSpPr>
          <p:cNvPr id="2921" name="Google Shape;2921;g116d91dc4e6_0_24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2" name="Google Shape;2922;g116d91dc4e6_0_2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8" name="Shape 2928"/>
        <p:cNvGrpSpPr/>
        <p:nvPr/>
      </p:nvGrpSpPr>
      <p:grpSpPr>
        <a:xfrm>
          <a:off x="0" y="0"/>
          <a:ext cx="0" cy="0"/>
          <a:chOff x="0" y="0"/>
          <a:chExt cx="0" cy="0"/>
        </a:xfrm>
      </p:grpSpPr>
      <p:sp>
        <p:nvSpPr>
          <p:cNvPr id="2929" name="Google Shape;2929;g116d91dc4e6_0_24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0" name="Google Shape;2930;g116d91dc4e6_0_2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6" name="Shape 2936"/>
        <p:cNvGrpSpPr/>
        <p:nvPr/>
      </p:nvGrpSpPr>
      <p:grpSpPr>
        <a:xfrm>
          <a:off x="0" y="0"/>
          <a:ext cx="0" cy="0"/>
          <a:chOff x="0" y="0"/>
          <a:chExt cx="0" cy="0"/>
        </a:xfrm>
      </p:grpSpPr>
      <p:sp>
        <p:nvSpPr>
          <p:cNvPr id="2937" name="Google Shape;2937;g116d91dc4e6_0_24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8" name="Google Shape;2938;g116d91dc4e6_0_24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200">
                <a:solidFill>
                  <a:schemeClr val="dk1"/>
                </a:solidFill>
                <a:highlight>
                  <a:srgbClr val="FFFFFF"/>
                </a:highlight>
                <a:latin typeface="Verdana"/>
                <a:ea typeface="Verdana"/>
                <a:cs typeface="Verdana"/>
                <a:sym typeface="Verdana"/>
              </a:rPr>
              <a:t>CSS has a lot of properties for formatting text.</a:t>
            </a:r>
            <a:endParaRPr sz="1200">
              <a:solidFill>
                <a:schemeClr val="dk1"/>
              </a:solidFill>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6" name="Shape 3216"/>
        <p:cNvGrpSpPr/>
        <p:nvPr/>
      </p:nvGrpSpPr>
      <p:grpSpPr>
        <a:xfrm>
          <a:off x="0" y="0"/>
          <a:ext cx="0" cy="0"/>
          <a:chOff x="0" y="0"/>
          <a:chExt cx="0" cy="0"/>
        </a:xfrm>
      </p:grpSpPr>
      <p:sp>
        <p:nvSpPr>
          <p:cNvPr id="3217" name="Google Shape;3217;g116d91dc4e6_0_27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8" name="Google Shape;3218;g116d91dc4e6_0_27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4" name="Shape 3224"/>
        <p:cNvGrpSpPr/>
        <p:nvPr/>
      </p:nvGrpSpPr>
      <p:grpSpPr>
        <a:xfrm>
          <a:off x="0" y="0"/>
          <a:ext cx="0" cy="0"/>
          <a:chOff x="0" y="0"/>
          <a:chExt cx="0" cy="0"/>
        </a:xfrm>
      </p:grpSpPr>
      <p:sp>
        <p:nvSpPr>
          <p:cNvPr id="3225" name="Google Shape;3225;g116d91dc4e6_0_2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6" name="Google Shape;3226;g116d91dc4e6_0_2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chemeClr val="dk1"/>
                </a:solidFill>
              </a:rPr>
              <a:t>Hard or Easy</a:t>
            </a:r>
            <a:endParaRPr b="1">
              <a:solidFill>
                <a:schemeClr val="dk1"/>
              </a:solidFill>
            </a:endParaRPr>
          </a:p>
          <a:p>
            <a:pPr indent="0" lvl="0" marL="0" rtl="0" algn="l">
              <a:spcBef>
                <a:spcPts val="0"/>
              </a:spcBef>
              <a:spcAft>
                <a:spcPts val="0"/>
              </a:spcAft>
              <a:buNone/>
            </a:pPr>
            <a:r>
              <a:rPr lang="tr-TR">
                <a:solidFill>
                  <a:schemeClr val="dk1"/>
                </a:solidFill>
              </a:rPr>
              <a:t>Use this template to do a quick temperature check and self-reflection about the homework. You can learn which students might have struggled with the assignment and therefore might need more attention today.</a:t>
            </a:r>
            <a:endParaRPr>
              <a:solidFill>
                <a:schemeClr val="dk1"/>
              </a:solidFill>
            </a:endParaRPr>
          </a:p>
          <a:p>
            <a:pPr indent="0" lvl="0" marL="0" rtl="0" algn="l">
              <a:spcBef>
                <a:spcPts val="0"/>
              </a:spcBef>
              <a:spcAft>
                <a:spcPts val="0"/>
              </a:spcAft>
              <a:buNone/>
            </a:pPr>
            <a:r>
              <a:rPr lang="tr-TR">
                <a:solidFill>
                  <a:schemeClr val="dk1"/>
                </a:solidFill>
              </a:rPr>
              <a:t>🍐 This is a Pear Deck Draggable™ Slide. </a:t>
            </a:r>
            <a:endParaRPr>
              <a:solidFill>
                <a:schemeClr val="dk1"/>
              </a:solidFill>
            </a:endParaRPr>
          </a:p>
          <a:p>
            <a:pPr indent="0" lvl="0" marL="0" rtl="0" algn="l">
              <a:spcBef>
                <a:spcPts val="0"/>
              </a:spcBef>
              <a:spcAft>
                <a:spcPts val="0"/>
              </a:spcAft>
              <a:buNone/>
            </a:pPr>
            <a:r>
              <a:rPr lang="tr-TR">
                <a:solidFill>
                  <a:schemeClr val="dk1"/>
                </a:solidFill>
              </a:rPr>
              <a:t>🍐 To edit the type of question, go back to the "Ask Students a Question" in the Pear Deck sidebar.</a:t>
            </a:r>
            <a:endParaRPr>
              <a:solidFill>
                <a:schemeClr val="dk1"/>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5" name="Shape 3235"/>
        <p:cNvGrpSpPr/>
        <p:nvPr/>
      </p:nvGrpSpPr>
      <p:grpSpPr>
        <a:xfrm>
          <a:off x="0" y="0"/>
          <a:ext cx="0" cy="0"/>
          <a:chOff x="0" y="0"/>
          <a:chExt cx="0" cy="0"/>
        </a:xfrm>
      </p:grpSpPr>
      <p:sp>
        <p:nvSpPr>
          <p:cNvPr id="3236" name="Google Shape;3236;g116d91dc4e6_0_2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7" name="Google Shape;3237;g116d91dc4e6_0_2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chemeClr val="dk1"/>
                </a:solidFill>
              </a:rPr>
              <a:t>Hard or Easy</a:t>
            </a:r>
            <a:endParaRPr b="1">
              <a:solidFill>
                <a:schemeClr val="dk1"/>
              </a:solidFill>
            </a:endParaRPr>
          </a:p>
          <a:p>
            <a:pPr indent="0" lvl="0" marL="0" rtl="0" algn="l">
              <a:spcBef>
                <a:spcPts val="0"/>
              </a:spcBef>
              <a:spcAft>
                <a:spcPts val="0"/>
              </a:spcAft>
              <a:buNone/>
            </a:pPr>
            <a:r>
              <a:rPr lang="tr-TR">
                <a:solidFill>
                  <a:schemeClr val="dk1"/>
                </a:solidFill>
              </a:rPr>
              <a:t>Use this template to do a quick temperature check and self-reflection about the homework. You can learn which students might have struggled with the assignment and therefore might need more attention today.</a:t>
            </a:r>
            <a:endParaRPr>
              <a:solidFill>
                <a:schemeClr val="dk1"/>
              </a:solidFill>
            </a:endParaRPr>
          </a:p>
          <a:p>
            <a:pPr indent="0" lvl="0" marL="0" rtl="0" algn="l">
              <a:spcBef>
                <a:spcPts val="0"/>
              </a:spcBef>
              <a:spcAft>
                <a:spcPts val="0"/>
              </a:spcAft>
              <a:buNone/>
            </a:pPr>
            <a:r>
              <a:rPr lang="tr-TR">
                <a:solidFill>
                  <a:schemeClr val="dk1"/>
                </a:solidFill>
              </a:rPr>
              <a:t>🍐 This is a Pear Deck Draggable™ Slide. </a:t>
            </a:r>
            <a:endParaRPr>
              <a:solidFill>
                <a:schemeClr val="dk1"/>
              </a:solidFill>
            </a:endParaRPr>
          </a:p>
          <a:p>
            <a:pPr indent="0" lvl="0" marL="0" rtl="0" algn="l">
              <a:spcBef>
                <a:spcPts val="0"/>
              </a:spcBef>
              <a:spcAft>
                <a:spcPts val="0"/>
              </a:spcAft>
              <a:buNone/>
            </a:pPr>
            <a:r>
              <a:rPr lang="tr-TR">
                <a:solidFill>
                  <a:schemeClr val="dk1"/>
                </a:solidFill>
              </a:rPr>
              <a:t>🍐 To edit the type of question, go back to the "Ask Students a Question" in the Pear Deck sidebar.</a:t>
            </a:r>
            <a:endParaRPr>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6" name="Shape 3246"/>
        <p:cNvGrpSpPr/>
        <p:nvPr/>
      </p:nvGrpSpPr>
      <p:grpSpPr>
        <a:xfrm>
          <a:off x="0" y="0"/>
          <a:ext cx="0" cy="0"/>
          <a:chOff x="0" y="0"/>
          <a:chExt cx="0" cy="0"/>
        </a:xfrm>
      </p:grpSpPr>
      <p:sp>
        <p:nvSpPr>
          <p:cNvPr id="3247" name="Google Shape;3247;g116d91dc4e6_0_27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8" name="Google Shape;3248;g116d91dc4e6_0_27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2" name="Shape 3392"/>
        <p:cNvGrpSpPr/>
        <p:nvPr/>
      </p:nvGrpSpPr>
      <p:grpSpPr>
        <a:xfrm>
          <a:off x="0" y="0"/>
          <a:ext cx="0" cy="0"/>
          <a:chOff x="0" y="0"/>
          <a:chExt cx="0" cy="0"/>
        </a:xfrm>
      </p:grpSpPr>
      <p:sp>
        <p:nvSpPr>
          <p:cNvPr id="3393" name="Google Shape;3393;g116d91dc4e6_0_2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4" name="Google Shape;3394;g116d91dc4e6_0_29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Burda yazmadığımız ama bir özelliğimiz daha vardı neydi o?</a:t>
            </a:r>
            <a:br>
              <a:rPr lang="tr-TR"/>
            </a:br>
            <a:br>
              <a:rPr lang="tr-TR"/>
            </a:br>
            <a:r>
              <a:rPr lang="tr-TR"/>
              <a:t>HSL → HUE SATURATION LIGHTNESS / BURADA YİNE ALPHA İLE KULLANAİBLİYORUZ.</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9" name="Shape 3399"/>
        <p:cNvGrpSpPr/>
        <p:nvPr/>
      </p:nvGrpSpPr>
      <p:grpSpPr>
        <a:xfrm>
          <a:off x="0" y="0"/>
          <a:ext cx="0" cy="0"/>
          <a:chOff x="0" y="0"/>
          <a:chExt cx="0" cy="0"/>
        </a:xfrm>
      </p:grpSpPr>
      <p:sp>
        <p:nvSpPr>
          <p:cNvPr id="3400" name="Google Shape;3400;g116d91dc4e6_0_29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1" name="Google Shape;3401;g116d91dc4e6_0_29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TR" sz="1800">
                <a:solidFill>
                  <a:schemeClr val="dk1"/>
                </a:solidFill>
              </a:rPr>
              <a:t>CSS is designed to enable the separation of presentation and content, including layout, colors, and fonts. This separation can improve content accessibility, provide more flexibility and control in the specification of presentation characteristics, enable multiple web pages to share formatting by specifying the relevant CSS in a separate .css file which reduces complexity and repetition in the structural content as well as enabling the .css file to be cached to improve the page load speed between the pages that share the file and its formatting.</a:t>
            </a:r>
            <a:endParaRPr sz="1800">
              <a:solidFill>
                <a:schemeClr val="dk1"/>
              </a:solidFill>
            </a:endParaRPr>
          </a:p>
          <a:p>
            <a:pPr indent="0" lvl="0" marL="0" rtl="0" algn="l">
              <a:lnSpc>
                <a:spcPct val="100000"/>
              </a:lnSpc>
              <a:spcBef>
                <a:spcPts val="0"/>
              </a:spcBef>
              <a:spcAft>
                <a:spcPts val="0"/>
              </a:spcAft>
              <a:buNone/>
            </a:pPr>
            <a:r>
              <a:t/>
            </a:r>
            <a:endParaRPr sz="1800"/>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1" name="Shape 3411"/>
        <p:cNvGrpSpPr/>
        <p:nvPr/>
      </p:nvGrpSpPr>
      <p:grpSpPr>
        <a:xfrm>
          <a:off x="0" y="0"/>
          <a:ext cx="0" cy="0"/>
          <a:chOff x="0" y="0"/>
          <a:chExt cx="0" cy="0"/>
        </a:xfrm>
      </p:grpSpPr>
      <p:sp>
        <p:nvSpPr>
          <p:cNvPr id="3412" name="Google Shape;3412;g116d91dc4e6_0_29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3" name="Google Shape;3413;g116d91dc4e6_0_29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7" name="Shape 3557"/>
        <p:cNvGrpSpPr/>
        <p:nvPr/>
      </p:nvGrpSpPr>
      <p:grpSpPr>
        <a:xfrm>
          <a:off x="0" y="0"/>
          <a:ext cx="0" cy="0"/>
          <a:chOff x="0" y="0"/>
          <a:chExt cx="0" cy="0"/>
        </a:xfrm>
      </p:grpSpPr>
      <p:sp>
        <p:nvSpPr>
          <p:cNvPr id="3558" name="Google Shape;3558;g116d91dc4e6_0_30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9" name="Google Shape;3559;g116d91dc4e6_0_30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350">
                <a:solidFill>
                  <a:srgbClr val="252525"/>
                </a:solidFill>
                <a:latin typeface="Roboto"/>
                <a:ea typeface="Roboto"/>
                <a:cs typeface="Roboto"/>
                <a:sym typeface="Roboto"/>
              </a:rPr>
              <a:t>Metin hizalama özelliği, bir metnin yatay hizalamasını ayarlamak için kullanılır.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text-align: inherit; Bir de initial var, ki o da default value suna işaret eder.</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9" name="Shape 3569"/>
        <p:cNvGrpSpPr/>
        <p:nvPr/>
      </p:nvGrpSpPr>
      <p:grpSpPr>
        <a:xfrm>
          <a:off x="0" y="0"/>
          <a:ext cx="0" cy="0"/>
          <a:chOff x="0" y="0"/>
          <a:chExt cx="0" cy="0"/>
        </a:xfrm>
      </p:grpSpPr>
      <p:sp>
        <p:nvSpPr>
          <p:cNvPr id="3570" name="Google Shape;3570;g116d91dc4e6_0_3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1" name="Google Shape;3571;g116d91dc4e6_0_3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5" name="Shape 3715"/>
        <p:cNvGrpSpPr/>
        <p:nvPr/>
      </p:nvGrpSpPr>
      <p:grpSpPr>
        <a:xfrm>
          <a:off x="0" y="0"/>
          <a:ext cx="0" cy="0"/>
          <a:chOff x="0" y="0"/>
          <a:chExt cx="0" cy="0"/>
        </a:xfrm>
      </p:grpSpPr>
      <p:sp>
        <p:nvSpPr>
          <p:cNvPr id="3716" name="Google Shape;3716;g116d91dc4e6_0_3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7" name="Google Shape;3717;g116d91dc4e6_0_3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tr-TR"/>
              <a:t>text-decoration-line (required) ---&gt; overline underline</a:t>
            </a:r>
            <a:endParaRPr/>
          </a:p>
          <a:p>
            <a:pPr indent="0" lvl="0" marL="0" rtl="0" algn="l">
              <a:lnSpc>
                <a:spcPct val="100000"/>
              </a:lnSpc>
              <a:spcBef>
                <a:spcPts val="0"/>
              </a:spcBef>
              <a:spcAft>
                <a:spcPts val="0"/>
              </a:spcAft>
              <a:buClr>
                <a:schemeClr val="dk1"/>
              </a:buClr>
              <a:buSzPts val="1100"/>
              <a:buFont typeface="Arial"/>
              <a:buNone/>
            </a:pPr>
            <a:r>
              <a:rPr lang="tr-TR"/>
              <a:t>text-decoration-color ---&gt; colors</a:t>
            </a:r>
            <a:endParaRPr/>
          </a:p>
          <a:p>
            <a:pPr indent="0" lvl="0" marL="0" rtl="0" algn="l">
              <a:lnSpc>
                <a:spcPct val="100000"/>
              </a:lnSpc>
              <a:spcBef>
                <a:spcPts val="0"/>
              </a:spcBef>
              <a:spcAft>
                <a:spcPts val="0"/>
              </a:spcAft>
              <a:buClr>
                <a:schemeClr val="dk1"/>
              </a:buClr>
              <a:buSzPts val="1100"/>
              <a:buFont typeface="Arial"/>
              <a:buNone/>
            </a:pPr>
            <a:r>
              <a:rPr lang="tr-TR"/>
              <a:t>text-decoration-style ---&gt; solid, wavy, double,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7" name="Shape 3727"/>
        <p:cNvGrpSpPr/>
        <p:nvPr/>
      </p:nvGrpSpPr>
      <p:grpSpPr>
        <a:xfrm>
          <a:off x="0" y="0"/>
          <a:ext cx="0" cy="0"/>
          <a:chOff x="0" y="0"/>
          <a:chExt cx="0" cy="0"/>
        </a:xfrm>
      </p:grpSpPr>
      <p:sp>
        <p:nvSpPr>
          <p:cNvPr id="3728" name="Google Shape;3728;g116d91dc4e6_0_32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9" name="Google Shape;3729;g116d91dc4e6_0_3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3" name="Shape 3873"/>
        <p:cNvGrpSpPr/>
        <p:nvPr/>
      </p:nvGrpSpPr>
      <p:grpSpPr>
        <a:xfrm>
          <a:off x="0" y="0"/>
          <a:ext cx="0" cy="0"/>
          <a:chOff x="0" y="0"/>
          <a:chExt cx="0" cy="0"/>
        </a:xfrm>
      </p:grpSpPr>
      <p:sp>
        <p:nvSpPr>
          <p:cNvPr id="3874" name="Google Shape;3874;g116d91dc4e6_0_34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5" name="Google Shape;3875;g116d91dc4e6_0_34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5" name="Shape 3885"/>
        <p:cNvGrpSpPr/>
        <p:nvPr/>
      </p:nvGrpSpPr>
      <p:grpSpPr>
        <a:xfrm>
          <a:off x="0" y="0"/>
          <a:ext cx="0" cy="0"/>
          <a:chOff x="0" y="0"/>
          <a:chExt cx="0" cy="0"/>
        </a:xfrm>
      </p:grpSpPr>
      <p:sp>
        <p:nvSpPr>
          <p:cNvPr id="3886" name="Google Shape;3886;g116d91dc4e6_0_34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7" name="Google Shape;3887;g116d91dc4e6_0_34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1" name="Shape 4031"/>
        <p:cNvGrpSpPr/>
        <p:nvPr/>
      </p:nvGrpSpPr>
      <p:grpSpPr>
        <a:xfrm>
          <a:off x="0" y="0"/>
          <a:ext cx="0" cy="0"/>
          <a:chOff x="0" y="0"/>
          <a:chExt cx="0" cy="0"/>
        </a:xfrm>
      </p:grpSpPr>
      <p:sp>
        <p:nvSpPr>
          <p:cNvPr id="4032" name="Google Shape;4032;g116d91dc4e6_0_35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3" name="Google Shape;4033;g116d91dc4e6_0_35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3" name="Shape 4043"/>
        <p:cNvGrpSpPr/>
        <p:nvPr/>
      </p:nvGrpSpPr>
      <p:grpSpPr>
        <a:xfrm>
          <a:off x="0" y="0"/>
          <a:ext cx="0" cy="0"/>
          <a:chOff x="0" y="0"/>
          <a:chExt cx="0" cy="0"/>
        </a:xfrm>
      </p:grpSpPr>
      <p:sp>
        <p:nvSpPr>
          <p:cNvPr id="4044" name="Google Shape;4044;g116d91dc4e6_0_35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5" name="Google Shape;4045;g116d91dc4e6_0_35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9" name="Shape 4189"/>
        <p:cNvGrpSpPr/>
        <p:nvPr/>
      </p:nvGrpSpPr>
      <p:grpSpPr>
        <a:xfrm>
          <a:off x="0" y="0"/>
          <a:ext cx="0" cy="0"/>
          <a:chOff x="0" y="0"/>
          <a:chExt cx="0" cy="0"/>
        </a:xfrm>
      </p:grpSpPr>
      <p:sp>
        <p:nvSpPr>
          <p:cNvPr id="4190" name="Google Shape;4190;g116d91dc4e6_0_37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1" name="Google Shape;4191;g116d91dc4e6_0_3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SzPts val="4800"/>
              <a:buNone/>
              <a:defRPr>
                <a:solidFill>
                  <a:srgbClr val="5190CE"/>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12" name="Google Shape;12;p2"/>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4" name="Google Shape;14;p2"/>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15" name="Google Shape;15;p2"/>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p3"/>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9" name="Shape 19"/>
        <p:cNvGrpSpPr/>
        <p:nvPr/>
      </p:nvGrpSpPr>
      <p:grpSpPr>
        <a:xfrm>
          <a:off x="0" y="0"/>
          <a:ext cx="0" cy="0"/>
          <a:chOff x="0" y="0"/>
          <a:chExt cx="0" cy="0"/>
        </a:xfrm>
      </p:grpSpPr>
      <p:sp>
        <p:nvSpPr>
          <p:cNvPr id="20" name="Google Shape;20;p4"/>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sp>
        <p:nvSpPr>
          <p:cNvPr id="21" name="Google Shape;21;p4"/>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p:txBody>
      </p:sp>
      <p:sp>
        <p:nvSpPr>
          <p:cNvPr id="22" name="Google Shape;22;p4"/>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 name="Google Shape;23;p4"/>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4" name="Shape 24"/>
        <p:cNvGrpSpPr/>
        <p:nvPr/>
      </p:nvGrpSpPr>
      <p:grpSpPr>
        <a:xfrm>
          <a:off x="0" y="0"/>
          <a:ext cx="0" cy="0"/>
          <a:chOff x="0" y="0"/>
          <a:chExt cx="0" cy="0"/>
        </a:xfrm>
      </p:grpSpPr>
      <p:sp>
        <p:nvSpPr>
          <p:cNvPr id="25" name="Google Shape;25;p5"/>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27" name="Google Shape;27;p5"/>
          <p:cNvSpPr txBox="1"/>
          <p:nvPr>
            <p:ph idx="1" type="body"/>
          </p:nvPr>
        </p:nvSpPr>
        <p:spPr>
          <a:xfrm>
            <a:off x="457200" y="1995750"/>
            <a:ext cx="5640900" cy="26409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SzPts val="1800"/>
              <a:buChar char="▸"/>
              <a:defRPr/>
            </a:lvl1pPr>
            <a:lvl2pPr indent="-342900" lvl="1" marL="914400" algn="l">
              <a:lnSpc>
                <a:spcPct val="110000"/>
              </a:lnSpc>
              <a:spcBef>
                <a:spcPts val="600"/>
              </a:spcBef>
              <a:spcAft>
                <a:spcPts val="0"/>
              </a:spcAft>
              <a:buSzPts val="1800"/>
              <a:buChar char="▹"/>
              <a:defRPr/>
            </a:lvl2pPr>
            <a:lvl3pPr indent="-342900" lvl="2" marL="1371600" algn="l">
              <a:lnSpc>
                <a:spcPct val="110000"/>
              </a:lnSpc>
              <a:spcBef>
                <a:spcPts val="600"/>
              </a:spcBef>
              <a:spcAft>
                <a:spcPts val="0"/>
              </a:spcAft>
              <a:buSzPts val="1800"/>
              <a:buChar char="▹"/>
              <a:defRPr/>
            </a:lvl3pPr>
            <a:lvl4pPr indent="-355600" lvl="3" marL="1828800" algn="l">
              <a:lnSpc>
                <a:spcPct val="110000"/>
              </a:lnSpc>
              <a:spcBef>
                <a:spcPts val="600"/>
              </a:spcBef>
              <a:spcAft>
                <a:spcPts val="0"/>
              </a:spcAft>
              <a:buSzPts val="2000"/>
              <a:buChar char="▹"/>
              <a:defRPr/>
            </a:lvl4pPr>
            <a:lvl5pPr indent="-355600" lvl="4" marL="2286000" algn="l">
              <a:lnSpc>
                <a:spcPct val="110000"/>
              </a:lnSpc>
              <a:spcBef>
                <a:spcPts val="600"/>
              </a:spcBef>
              <a:spcAft>
                <a:spcPts val="0"/>
              </a:spcAft>
              <a:buSzPts val="2000"/>
              <a:buChar char="▹"/>
              <a:defRPr/>
            </a:lvl5pPr>
            <a:lvl6pPr indent="-355600" lvl="5" marL="2743200" algn="l">
              <a:lnSpc>
                <a:spcPct val="110000"/>
              </a:lnSpc>
              <a:spcBef>
                <a:spcPts val="600"/>
              </a:spcBef>
              <a:spcAft>
                <a:spcPts val="0"/>
              </a:spcAft>
              <a:buSzPts val="2000"/>
              <a:buChar char="▹"/>
              <a:defRPr/>
            </a:lvl6pPr>
            <a:lvl7pPr indent="-355600" lvl="6" marL="3200400" algn="l">
              <a:lnSpc>
                <a:spcPct val="110000"/>
              </a:lnSpc>
              <a:spcBef>
                <a:spcPts val="600"/>
              </a:spcBef>
              <a:spcAft>
                <a:spcPts val="0"/>
              </a:spcAft>
              <a:buSzPts val="2000"/>
              <a:buChar char="▹"/>
              <a:defRPr/>
            </a:lvl7pPr>
            <a:lvl8pPr indent="-355600" lvl="7" marL="3657600" algn="l">
              <a:lnSpc>
                <a:spcPct val="110000"/>
              </a:lnSpc>
              <a:spcBef>
                <a:spcPts val="600"/>
              </a:spcBef>
              <a:spcAft>
                <a:spcPts val="0"/>
              </a:spcAft>
              <a:buSzPts val="2000"/>
              <a:buChar char="▹"/>
              <a:defRPr/>
            </a:lvl8pPr>
            <a:lvl9pPr indent="-355600" lvl="8" marL="4114800" algn="l">
              <a:lnSpc>
                <a:spcPct val="110000"/>
              </a:lnSpc>
              <a:spcBef>
                <a:spcPts val="600"/>
              </a:spcBef>
              <a:spcAft>
                <a:spcPts val="0"/>
              </a:spcAft>
              <a:buSzPts val="2000"/>
              <a:buChar char="▹"/>
              <a:defRPr/>
            </a:lvl9pPr>
          </a:lstStyle>
          <a:p/>
        </p:txBody>
      </p:sp>
      <p:pic>
        <p:nvPicPr>
          <p:cNvPr id="28" name="Google Shape;28;p5"/>
          <p:cNvPicPr preferRelativeResize="0"/>
          <p:nvPr/>
        </p:nvPicPr>
        <p:blipFill rotWithShape="1">
          <a:blip r:embed="rId2">
            <a:alphaModFix/>
          </a:blip>
          <a:srcRect b="0" l="0" r="0" t="0"/>
          <a:stretch/>
        </p:blipFill>
        <p:spPr>
          <a:xfrm>
            <a:off x="69266" y="4849238"/>
            <a:ext cx="1269600" cy="272225"/>
          </a:xfrm>
          <a:prstGeom prst="rect">
            <a:avLst/>
          </a:prstGeom>
          <a:noFill/>
          <a:ln>
            <a:noFill/>
          </a:ln>
        </p:spPr>
      </p:pic>
      <p:sp>
        <p:nvSpPr>
          <p:cNvPr id="29" name="Google Shape;29;p5"/>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1" name="Shape 31"/>
        <p:cNvGrpSpPr/>
        <p:nvPr/>
      </p:nvGrpSpPr>
      <p:grpSpPr>
        <a:xfrm>
          <a:off x="0" y="0"/>
          <a:ext cx="0" cy="0"/>
          <a:chOff x="0" y="0"/>
          <a:chExt cx="0" cy="0"/>
        </a:xfrm>
      </p:grpSpPr>
      <p:sp>
        <p:nvSpPr>
          <p:cNvPr id="32" name="Google Shape;32;p6"/>
          <p:cNvSpPr txBox="1"/>
          <p:nvPr>
            <p:ph idx="1" type="body"/>
          </p:nvPr>
        </p:nvSpPr>
        <p:spPr>
          <a:xfrm>
            <a:off x="457200" y="1995750"/>
            <a:ext cx="2682600" cy="26790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SzPts val="1800"/>
              <a:buChar char="▸"/>
              <a:defRPr sz="1800"/>
            </a:lvl1pPr>
            <a:lvl2pPr indent="-342900" lvl="1" marL="914400" algn="l">
              <a:lnSpc>
                <a:spcPct val="110000"/>
              </a:lnSpc>
              <a:spcBef>
                <a:spcPts val="600"/>
              </a:spcBef>
              <a:spcAft>
                <a:spcPts val="0"/>
              </a:spcAft>
              <a:buSzPts val="1800"/>
              <a:buChar char="▹"/>
              <a:defRPr sz="1800"/>
            </a:lvl2pPr>
            <a:lvl3pPr indent="-342900" lvl="2" marL="1371600" algn="l">
              <a:lnSpc>
                <a:spcPct val="110000"/>
              </a:lnSpc>
              <a:spcBef>
                <a:spcPts val="600"/>
              </a:spcBef>
              <a:spcAft>
                <a:spcPts val="0"/>
              </a:spcAft>
              <a:buSzPts val="1800"/>
              <a:buChar char="▹"/>
              <a:defRPr sz="1800"/>
            </a:lvl3pPr>
            <a:lvl4pPr indent="-342900" lvl="3" marL="1828800" algn="l">
              <a:lnSpc>
                <a:spcPct val="110000"/>
              </a:lnSpc>
              <a:spcBef>
                <a:spcPts val="600"/>
              </a:spcBef>
              <a:spcAft>
                <a:spcPts val="0"/>
              </a:spcAft>
              <a:buSzPts val="1800"/>
              <a:buChar char="▹"/>
              <a:defRPr sz="1800"/>
            </a:lvl4pPr>
            <a:lvl5pPr indent="-342900" lvl="4" marL="2286000" algn="l">
              <a:lnSpc>
                <a:spcPct val="110000"/>
              </a:lnSpc>
              <a:spcBef>
                <a:spcPts val="600"/>
              </a:spcBef>
              <a:spcAft>
                <a:spcPts val="0"/>
              </a:spcAft>
              <a:buSzPts val="1800"/>
              <a:buChar char="▹"/>
              <a:defRPr sz="1800"/>
            </a:lvl5pPr>
            <a:lvl6pPr indent="-342900" lvl="5" marL="2743200" algn="l">
              <a:lnSpc>
                <a:spcPct val="110000"/>
              </a:lnSpc>
              <a:spcBef>
                <a:spcPts val="600"/>
              </a:spcBef>
              <a:spcAft>
                <a:spcPts val="0"/>
              </a:spcAft>
              <a:buSzPts val="1800"/>
              <a:buChar char="▹"/>
              <a:defRPr sz="1800"/>
            </a:lvl6pPr>
            <a:lvl7pPr indent="-342900" lvl="6" marL="3200400" algn="l">
              <a:lnSpc>
                <a:spcPct val="110000"/>
              </a:lnSpc>
              <a:spcBef>
                <a:spcPts val="600"/>
              </a:spcBef>
              <a:spcAft>
                <a:spcPts val="0"/>
              </a:spcAft>
              <a:buSzPts val="1800"/>
              <a:buChar char="▹"/>
              <a:defRPr sz="1800"/>
            </a:lvl7pPr>
            <a:lvl8pPr indent="-342900" lvl="7" marL="3657600" algn="l">
              <a:lnSpc>
                <a:spcPct val="110000"/>
              </a:lnSpc>
              <a:spcBef>
                <a:spcPts val="600"/>
              </a:spcBef>
              <a:spcAft>
                <a:spcPts val="0"/>
              </a:spcAft>
              <a:buSzPts val="1800"/>
              <a:buChar char="▹"/>
              <a:defRPr sz="1800"/>
            </a:lvl8pPr>
            <a:lvl9pPr indent="-342900" lvl="8" marL="4114800" algn="l">
              <a:lnSpc>
                <a:spcPct val="110000"/>
              </a:lnSpc>
              <a:spcBef>
                <a:spcPts val="600"/>
              </a:spcBef>
              <a:spcAft>
                <a:spcPts val="0"/>
              </a:spcAft>
              <a:buSzPts val="1800"/>
              <a:buChar char="▹"/>
              <a:defRPr sz="1800"/>
            </a:lvl9pPr>
          </a:lstStyle>
          <a:p/>
        </p:txBody>
      </p:sp>
      <p:sp>
        <p:nvSpPr>
          <p:cNvPr id="33" name="Google Shape;33;p6"/>
          <p:cNvSpPr txBox="1"/>
          <p:nvPr>
            <p:ph idx="2" type="body"/>
          </p:nvPr>
        </p:nvSpPr>
        <p:spPr>
          <a:xfrm>
            <a:off x="3415578" y="1995750"/>
            <a:ext cx="2682600" cy="26790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SzPts val="1800"/>
              <a:buChar char="▸"/>
              <a:defRPr sz="1800"/>
            </a:lvl1pPr>
            <a:lvl2pPr indent="-342900" lvl="1" marL="914400" algn="l">
              <a:lnSpc>
                <a:spcPct val="110000"/>
              </a:lnSpc>
              <a:spcBef>
                <a:spcPts val="600"/>
              </a:spcBef>
              <a:spcAft>
                <a:spcPts val="0"/>
              </a:spcAft>
              <a:buSzPts val="1800"/>
              <a:buChar char="▹"/>
              <a:defRPr sz="1800"/>
            </a:lvl2pPr>
            <a:lvl3pPr indent="-342900" lvl="2" marL="1371600" algn="l">
              <a:lnSpc>
                <a:spcPct val="110000"/>
              </a:lnSpc>
              <a:spcBef>
                <a:spcPts val="600"/>
              </a:spcBef>
              <a:spcAft>
                <a:spcPts val="0"/>
              </a:spcAft>
              <a:buSzPts val="1800"/>
              <a:buChar char="▹"/>
              <a:defRPr sz="1800"/>
            </a:lvl3pPr>
            <a:lvl4pPr indent="-342900" lvl="3" marL="1828800" algn="l">
              <a:lnSpc>
                <a:spcPct val="110000"/>
              </a:lnSpc>
              <a:spcBef>
                <a:spcPts val="600"/>
              </a:spcBef>
              <a:spcAft>
                <a:spcPts val="0"/>
              </a:spcAft>
              <a:buSzPts val="1800"/>
              <a:buChar char="▹"/>
              <a:defRPr sz="1800"/>
            </a:lvl4pPr>
            <a:lvl5pPr indent="-342900" lvl="4" marL="2286000" algn="l">
              <a:lnSpc>
                <a:spcPct val="110000"/>
              </a:lnSpc>
              <a:spcBef>
                <a:spcPts val="600"/>
              </a:spcBef>
              <a:spcAft>
                <a:spcPts val="0"/>
              </a:spcAft>
              <a:buSzPts val="1800"/>
              <a:buChar char="▹"/>
              <a:defRPr sz="1800"/>
            </a:lvl5pPr>
            <a:lvl6pPr indent="-342900" lvl="5" marL="2743200" algn="l">
              <a:lnSpc>
                <a:spcPct val="110000"/>
              </a:lnSpc>
              <a:spcBef>
                <a:spcPts val="600"/>
              </a:spcBef>
              <a:spcAft>
                <a:spcPts val="0"/>
              </a:spcAft>
              <a:buSzPts val="1800"/>
              <a:buChar char="▹"/>
              <a:defRPr sz="1800"/>
            </a:lvl6pPr>
            <a:lvl7pPr indent="-342900" lvl="6" marL="3200400" algn="l">
              <a:lnSpc>
                <a:spcPct val="110000"/>
              </a:lnSpc>
              <a:spcBef>
                <a:spcPts val="600"/>
              </a:spcBef>
              <a:spcAft>
                <a:spcPts val="0"/>
              </a:spcAft>
              <a:buSzPts val="1800"/>
              <a:buChar char="▹"/>
              <a:defRPr sz="1800"/>
            </a:lvl7pPr>
            <a:lvl8pPr indent="-342900" lvl="7" marL="3657600" algn="l">
              <a:lnSpc>
                <a:spcPct val="110000"/>
              </a:lnSpc>
              <a:spcBef>
                <a:spcPts val="600"/>
              </a:spcBef>
              <a:spcAft>
                <a:spcPts val="0"/>
              </a:spcAft>
              <a:buSzPts val="1800"/>
              <a:buChar char="▹"/>
              <a:defRPr sz="1800"/>
            </a:lvl8pPr>
            <a:lvl9pPr indent="-342900" lvl="8" marL="4114800" algn="l">
              <a:lnSpc>
                <a:spcPct val="110000"/>
              </a:lnSpc>
              <a:spcBef>
                <a:spcPts val="600"/>
              </a:spcBef>
              <a:spcAft>
                <a:spcPts val="0"/>
              </a:spcAft>
              <a:buSzPts val="1800"/>
              <a:buChar char="▹"/>
              <a:defRPr sz="1800"/>
            </a:lvl9pPr>
          </a:lstStyle>
          <a:p/>
        </p:txBody>
      </p:sp>
      <p:sp>
        <p:nvSpPr>
          <p:cNvPr id="34" name="Google Shape;34;p6"/>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6"/>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36" name="Google Shape;36;p6"/>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6"/>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1">
  <p:cSld name="1_Subtitle">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40" name="Google Shape;40;p7"/>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41" name="Google Shape;41;p7"/>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sp>
        <p:nvSpPr>
          <p:cNvPr id="42" name="Google Shape;42;p7"/>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1pPr>
            <a:lvl2pPr lvl="1"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2pPr>
            <a:lvl3pPr lvl="2"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3pPr>
            <a:lvl4pPr lvl="3"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4pPr>
            <a:lvl5pPr lvl="4"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5pPr>
            <a:lvl6pPr lvl="5"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6pPr>
            <a:lvl7pPr lvl="6"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7pPr>
            <a:lvl8pPr lvl="7"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8pPr>
            <a:lvl9pPr lvl="8"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1">
            <a:alphaModFix/>
          </a:blip>
          <a:srcRect b="0" l="0" r="0" t="0"/>
          <a:stretch/>
        </p:blipFill>
        <p:spPr>
          <a:xfrm>
            <a:off x="8766751" y="59900"/>
            <a:ext cx="339175" cy="3745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 Id="rId3" Type="http://schemas.openxmlformats.org/officeDocument/2006/relationships/image" Target="../media/image5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 Id="rId3" Type="http://schemas.openxmlformats.org/officeDocument/2006/relationships/image" Target="../media/image6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 Id="rId3" Type="http://schemas.openxmlformats.org/officeDocument/2006/relationships/image" Target="../media/image6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 Id="rId3" Type="http://schemas.openxmlformats.org/officeDocument/2006/relationships/image" Target="../media/image6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image" Target="../media/image6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8.png"/><Relationship Id="rId5" Type="http://schemas.openxmlformats.org/officeDocument/2006/relationships/image" Target="../media/image2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 Id="rId3" Type="http://schemas.openxmlformats.org/officeDocument/2006/relationships/hyperlink" Target="https://www.amazon.com/Ends-Us-Novel-Colleen-Hoover/dp/1501110365/ref=sr_1_1?qid=1646500637&amp;refinements=p_n_feature_browse-bin%3A2656022011&amp;rnid=618072011&amp;s=books&amp;sr=1-1" TargetMode="External"/><Relationship Id="rId4" Type="http://schemas.openxmlformats.org/officeDocument/2006/relationships/hyperlink" Target="https://www.amazon.com/Colleen-Hoover/e/B006SKAK42?ref=sr_ntt_srch_lnk_1&amp;qid=1646500637&amp;sr=1-1" TargetMode="External"/><Relationship Id="rId9" Type="http://schemas.openxmlformats.org/officeDocument/2006/relationships/hyperlink" Target="https://www.amazon.com/Ends-Us-Novel-Colleen-Hoover/dp/1501110365/ref=sr_1_1?qid=1646500637&amp;refinements=p_n_feature_browse-bin%3A2656022011&amp;rnid=618072011&amp;s=books&amp;sr=1-1" TargetMode="External"/><Relationship Id="rId5" Type="http://schemas.openxmlformats.org/officeDocument/2006/relationships/hyperlink" Target="https://www.amazon.com/Ends-Us-Novel-Colleen-Hoover/dp/1501110365/ref=sr_1_1?qid=1646500637&amp;refinements=p_n_feature_browse-bin%3A2656022011&amp;rnid=618072011&amp;s=books&amp;sr=1-1#customerReviews" TargetMode="External"/><Relationship Id="rId6" Type="http://schemas.openxmlformats.org/officeDocument/2006/relationships/hyperlink" Target="https://www.amazon.com/Ends-Us-Novel-Colleen-Hoover/dp/1501110365/ref=sr_1_1?qid=1646500637&amp;refinements=p_n_feature_browse-bin%3A2656022011&amp;rnid=618072011&amp;s=books&amp;sr=1-1" TargetMode="External"/><Relationship Id="rId7" Type="http://schemas.openxmlformats.org/officeDocument/2006/relationships/hyperlink" Target="https://www.amazon.com/Ends-Us-Novel-Colleen-Hoover/dp/1501110365/ref=sr_1_1?qid=1646500637&amp;refinements=p_n_feature_browse-bin%3A2656022011&amp;rnid=618072011&amp;s=books&amp;sr=1-1" TargetMode="External"/><Relationship Id="rId8" Type="http://schemas.openxmlformats.org/officeDocument/2006/relationships/hyperlink" Target="https://www.amazon.com/Ends-Us-Novel-Colleen-Hoover/dp/1501110365/ref=sr_1_1?qid=1646500637&amp;refinements=p_n_feature_browse-bin%3A2656022011&amp;rnid=618072011&amp;s=books&amp;sr=1-1" TargetMode="External"/><Relationship Id="rId31" Type="http://schemas.openxmlformats.org/officeDocument/2006/relationships/hyperlink" Target="https://www.amazon.com/s?i=stripbooks&amp;bbn=1000&amp;rh=n%3A283155%2Cn%3A173507%2Cp_n_feature_browse-bin%3A2656022011&amp;dc&amp;qid=1646500637&amp;rnid=1000&amp;ref=sr_nr_n_12" TargetMode="External"/><Relationship Id="rId30" Type="http://schemas.openxmlformats.org/officeDocument/2006/relationships/hyperlink" Target="https://www.amazon.com/s?i=stripbooks&amp;bbn=1000&amp;rh=n%3A283155%2Cn%3A8975347011%2Cp_n_feature_browse-bin%3A2656022011&amp;dc&amp;qid=1646500637&amp;rnid=1000&amp;ref=sr_nr_n_11" TargetMode="External"/><Relationship Id="rId33" Type="http://schemas.openxmlformats.org/officeDocument/2006/relationships/hyperlink" Target="https://www.amazon.com/s?i=stripbooks&amp;bbn=1000&amp;rh=n%3A283155%2Cn%3A9%2Cp_n_feature_browse-bin%3A2656022011&amp;dc&amp;qid=1646500637&amp;rnid=1000&amp;ref=sr_nr_n_14" TargetMode="External"/><Relationship Id="rId32" Type="http://schemas.openxmlformats.org/officeDocument/2006/relationships/hyperlink" Target="https://www.amazon.com/s?i=stripbooks&amp;bbn=1000&amp;rh=n%3A283155%2Cn%3A10%2Cp_n_feature_browse-bin%3A2656022011&amp;dc&amp;qid=1646500637&amp;rnid=1000&amp;ref=sr_nr_n_13" TargetMode="External"/><Relationship Id="rId35" Type="http://schemas.openxmlformats.org/officeDocument/2006/relationships/hyperlink" Target="https://www.amazon.com/s?i=stripbooks&amp;bbn=1000&amp;rh=n%3A283155%2Cn%3A10777%2Cp_n_feature_browse-bin%3A2656022011&amp;dc&amp;qid=1646500637&amp;rnid=1000&amp;ref=sr_nr_n_16" TargetMode="External"/><Relationship Id="rId34" Type="http://schemas.openxmlformats.org/officeDocument/2006/relationships/hyperlink" Target="https://www.amazon.com/s?i=stripbooks&amp;bbn=1000&amp;rh=n%3A283155%2Cn%3A86%2Cp_n_feature_browse-bin%3A2656022011&amp;dc&amp;qid=1646500637&amp;rnid=1000&amp;ref=sr_nr_n_15" TargetMode="External"/><Relationship Id="rId36" Type="http://schemas.openxmlformats.org/officeDocument/2006/relationships/hyperlink" Target="https://www.amazon.com/s?bbn=283155&amp;rh=n%3A283155%2Cp_n_feature_browse-bin%3A2656022011&amp;dc&amp;qid=1646500625&amp;rnid=618072011&amp;ref=lp_1000_nr_p_n_feature_browse-bin_0" TargetMode="External"/><Relationship Id="rId20" Type="http://schemas.openxmlformats.org/officeDocument/2006/relationships/hyperlink" Target="https://www.amazon.com/s?i=stripbooks&amp;bbn=1000&amp;rh=n%3A283155%2Cn%3A1%2Cp_n_feature_browse-bin%3A2656022011&amp;dc&amp;qid=1646500637&amp;rnid=1000&amp;ref=sr_nr_n_1" TargetMode="External"/><Relationship Id="rId22" Type="http://schemas.openxmlformats.org/officeDocument/2006/relationships/hyperlink" Target="https://www.amazon.com/s?i=stripbooks&amp;bbn=1000&amp;rh=n%3A283155%2Cn%3A3%2Cp_n_feature_browse-bin%3A2656022011&amp;dc&amp;qid=1646500637&amp;rnid=1000&amp;ref=sr_nr_n_3" TargetMode="External"/><Relationship Id="rId21" Type="http://schemas.openxmlformats.org/officeDocument/2006/relationships/hyperlink" Target="https://www.amazon.com/s?i=stripbooks&amp;bbn=1000&amp;rh=n%3A283155%2Cn%3A2%2Cp_n_feature_browse-bin%3A2656022011&amp;dc&amp;qid=1646500637&amp;rnid=1000&amp;ref=sr_nr_n_2" TargetMode="External"/><Relationship Id="rId24" Type="http://schemas.openxmlformats.org/officeDocument/2006/relationships/hyperlink" Target="https://www.amazon.com/s?i=stripbooks&amp;bbn=1000&amp;rh=n%3A283155%2Cn%3A4%2Cp_n_feature_browse-bin%3A2656022011&amp;dc&amp;qid=1646500637&amp;rnid=1000&amp;ref=sr_nr_n_5" TargetMode="External"/><Relationship Id="rId23" Type="http://schemas.openxmlformats.org/officeDocument/2006/relationships/hyperlink" Target="https://www.amazon.com/s?i=stripbooks&amp;bbn=1000&amp;rh=n%3A283155%2Cn%3A3248857011%2Cp_n_feature_browse-bin%3A2656022011&amp;dc&amp;qid=1646500637&amp;rnid=1000&amp;ref=sr_nr_n_4" TargetMode="External"/><Relationship Id="rId26" Type="http://schemas.openxmlformats.org/officeDocument/2006/relationships/hyperlink" Target="https://www.amazon.com/s?i=stripbooks&amp;bbn=1000&amp;rh=n%3A283155%2Cn%3A4366%2Cp_n_feature_browse-bin%3A2656022011&amp;dc&amp;qid=1646500637&amp;rnid=1000&amp;ref=sr_nr_n_7" TargetMode="External"/><Relationship Id="rId25" Type="http://schemas.openxmlformats.org/officeDocument/2006/relationships/hyperlink" Target="https://www.amazon.com/s?i=stripbooks&amp;bbn=1000&amp;rh=n%3A283155%2Cn%3A12290%2Cp_n_feature_browse-bin%3A2656022011&amp;dc&amp;qid=1646500637&amp;rnid=1000&amp;ref=sr_nr_n_6" TargetMode="External"/><Relationship Id="rId28" Type="http://schemas.openxmlformats.org/officeDocument/2006/relationships/hyperlink" Target="https://www.amazon.com/s?i=stripbooks&amp;bbn=1000&amp;rh=n%3A283155%2Cn%3A6%2Cp_n_feature_browse-bin%3A2656022011&amp;dc&amp;qid=1646500637&amp;rnid=1000&amp;ref=sr_nr_n_9" TargetMode="External"/><Relationship Id="rId27" Type="http://schemas.openxmlformats.org/officeDocument/2006/relationships/hyperlink" Target="https://www.amazon.com/s?i=stripbooks&amp;bbn=1000&amp;rh=n%3A283155%2Cn%3A5%2Cp_n_feature_browse-bin%3A2656022011&amp;dc&amp;qid=1646500637&amp;rnid=1000&amp;ref=sr_nr_n_8" TargetMode="External"/><Relationship Id="rId29" Type="http://schemas.openxmlformats.org/officeDocument/2006/relationships/hyperlink" Target="https://www.amazon.com/s?i=stripbooks&amp;bbn=1000&amp;rh=n%3A283155%2Cn%3A48%2Cp_n_feature_browse-bin%3A2656022011&amp;dc&amp;qid=1646500637&amp;rnid=1000&amp;ref=sr_nr_n_10" TargetMode="External"/><Relationship Id="rId11" Type="http://schemas.openxmlformats.org/officeDocument/2006/relationships/hyperlink" Target="https://www.amazon.com/gp/offer-listing/1501110365/ref=sr_1_1_olp?rnid=618072011&amp;s=books&amp;qid=1646500637&amp;sr=1-1&amp;refinements=p_n_feature_browse-bin%3A2656022011" TargetMode="External"/><Relationship Id="rId10" Type="http://schemas.openxmlformats.org/officeDocument/2006/relationships/hyperlink" Target="https://www.amazon.com/Ends-Us-Novel-Colleen-Hoover/dp/1501110365/ref=sr_1_1?qid=1646500637&amp;refinements=p_n_feature_browse-bin%3A2656022011&amp;rnid=618072011&amp;s=books&amp;sr=1-1" TargetMode="External"/><Relationship Id="rId13" Type="http://schemas.openxmlformats.org/officeDocument/2006/relationships/hyperlink" Target="https://www.amazon.com/Ends-Us-Novel-Colleen-Hoover-ebook/dp/B0176M3U10/ref=sr_1_1?qid=1646500637&amp;refinements=p_n_feature_browse-bin%3A2656022011&amp;rnid=618072011&amp;s=books&amp;sr=1-1" TargetMode="External"/><Relationship Id="rId12" Type="http://schemas.openxmlformats.org/officeDocument/2006/relationships/hyperlink" Target="https://www.amazon.com/Ends-Us-Novel-Colleen-Hoover-ebook/dp/B0176M3U10/ref=sr_1_1?qid=1646500637&amp;refinements=p_n_feature_browse-bin%3A2656022011&amp;rnid=618072011&amp;s=books&amp;sr=1-1" TargetMode="External"/><Relationship Id="rId15" Type="http://schemas.openxmlformats.org/officeDocument/2006/relationships/hyperlink" Target="https://www.amazon.com/It-Ends-with-Us-Colleen-Hoover-audiobook/dp/B01GGU0XWC/ref=sr_1_1?qid=1646500637&amp;refinements=p_n_feature_browse-bin%3A2656022011&amp;rnid=618072011&amp;s=books&amp;sr=1-1" TargetMode="External"/><Relationship Id="rId14" Type="http://schemas.openxmlformats.org/officeDocument/2006/relationships/hyperlink" Target="https://www.amazon.com/It-Ends-with-Us-Colleen-Hoover-audiobook/dp/B01GGU0XWC/ref=sr_1_1?qid=1646500637&amp;refinements=p_n_feature_browse-bin%3A2656022011&amp;rnid=618072011&amp;s=books&amp;sr=1-1" TargetMode="External"/><Relationship Id="rId17" Type="http://schemas.openxmlformats.org/officeDocument/2006/relationships/hyperlink" Target="https://www.amazon.com/It-Ends-with-Us-Colleen-Hoover-audiobook/dp/B01GGU0XWC/ref=sr_1_1?qid=1646500637&amp;refinements=p_n_feature_browse-bin%3A2656022011&amp;rnid=618072011&amp;s=books&amp;sr=1-1" TargetMode="External"/><Relationship Id="rId16" Type="http://schemas.openxmlformats.org/officeDocument/2006/relationships/hyperlink" Target="https://www.amazon.com/It-Ends-with-Us-Colleen-Hoover-audiobook/dp/B01GGU0XWC/ref=sr_1_1?qid=1646500637&amp;refinements=p_n_feature_browse-bin%3A2656022011&amp;rnid=618072011&amp;s=books&amp;sr=1-1" TargetMode="External"/><Relationship Id="rId19" Type="http://schemas.openxmlformats.org/officeDocument/2006/relationships/hyperlink" Target="https://www.amazon.com/Ends-Us-Colleen-Hoover/dp/1797107453/ref=sr_1_1?qid=1646500637&amp;refinements=p_n_feature_browse-bin%3A2656022011&amp;rnid=618072011&amp;s=books&amp;sr=1-1" TargetMode="External"/><Relationship Id="rId18" Type="http://schemas.openxmlformats.org/officeDocument/2006/relationships/hyperlink" Target="https://www.amazon.com/Ends-Us-Novel-Colleen-Hoover/dp/1982143657/ref=sr_1_1?qid=1646500637&amp;refinements=p_n_feature_browse-bin%3A2656022011&amp;rnid=618072011&amp;s=books&amp;sr=1-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JdfQ==pearId=magic-pear-shape-identifier" TargetMode="External"/><Relationship Id="rId4" Type="http://schemas.openxmlformats.org/officeDocument/2006/relationships/image" Target="../media/image10.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QUmhmN0JNTmRTQW9ucW9XbHpqVXRZLUZRejFjZ1NVUV8wYUNlOGtiRTZJIiwiY29udGVudElkIjoiY3VzdG9tLXJlc3BvbnNlLW11bHRpcGxlQ2hvaWNlIiwic2xpZGVJZCI6Imc4N2ExYWJiNDAwXzBfNTciLCJjb250ZW50SW5zdGFuY2VJZCI6IjFQUmhmN0JNTmRTQW9ucW9XbHpqVXRZLUZRejFjZ1NVUV8wYUNlOGtiRTZJL2VlZDJjNGMzLTVhOWYtNDA5ZS05OTVkLWE2Zjg3MzZkOWU5ZSJ9pearId=magic-pear-metadata-identifier" TargetMode="External"/><Relationship Id="rId6" Type="http://schemas.openxmlformats.org/officeDocument/2006/relationships/image" Target="../media/image12.png"/><Relationship Id="rId7"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11.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QUmhmN0JNTmRTQW9ucW9XbHpqVXRZLUZRejFjZ1NVUV8wYUNlOGtiRTZJIiwiY29udGVudElkIjoiY3VzdG9tLXJlc3BvbnNlLWZyZWVSZXNwb25zZS10ZXh0Iiwic2xpZGVJZCI6Imc4OTY2Yjg5Yzc1XzBfOTciLCJjb250ZW50SW5zdGFuY2VJZCI6IjFQUmhmN0JNTmRTQW9ucW9XbHpqVXRZLUZRejFjZ1NVUV8wYUNlOGtiRTZJL2ExMjY5ZGI2LTdlNDMtNDhiNy1iNTM0LTY4NDc5YWY4MDUxNSJ9pearId=magic-pear-metadata-identifier" TargetMode="External"/><Relationship Id="rId6"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Jyb3dzZXIgZGVmYXVsdCIsIkV4dGVybmFsIENTUyBmaWxlIiwiSW50ZXJuYWwgQ1NTIiwiSW5saW5lIENTUyJdfQ==pearId=magic-pear-shape-identifier" TargetMode="External"/><Relationship Id="rId4" Type="http://schemas.openxmlformats.org/officeDocument/2006/relationships/image" Target="../media/image10.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QUmhmN0JNTmRTQW9ucW9XbHpqVXRZLUZRejFjZ1NVUV8wYUNlOGtiRTZJIiwiY29udGVudElkIjoiY3VzdG9tLXJlc3BvbnNlLW11bHRpcGxlQ2hvaWNlIiwic2xpZGVJZCI6Imc4NjRlM2NhNjJjXzBfNjQiLCJjb250ZW50SW5zdGFuY2VJZCI6IjFQUmhmN0JNTmRTQW9ucW9XbHpqVXRZLUZRejFjZ1NVUV8wYUNlOGtiRTZJL2M1ZTA2YmQ3LWYyMTQtNGMzMi1hZjk1LWQzOTJhNWUxNzVjZCJ9pearId=magic-pear-metadata-identifier" TargetMode="External"/><Relationship Id="rId6"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8.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4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JdfQ==pearId=magic-pear-shape-identifier" TargetMode="External"/><Relationship Id="rId4" Type="http://schemas.openxmlformats.org/officeDocument/2006/relationships/image" Target="../media/image10.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QUmhmN0JNTmRTQW9ucW9XbHpqVXRZLUZRejFjZ1NVUV8wYUNlOGtiRTZJIiwiY29udGVudElkIjoiY3VzdG9tLXJlc3BvbnNlLW11bHRpcGxlQ2hvaWNlIiwic2xpZGVJZCI6Imc4OTY2Yjg5Yzc1XzBfMTAyIiwiY29udGVudEluc3RhbmNlSWQiOiIxUFJoZjdCTU5kU0FvbnFvV2x6alV0WS1GUXoxY2dTVVFfMGFDZThrYkU2SS9kZTE5ZmM0Zi1iNDlmLTQ5YzctYTMwNy0yYjg2N2ZmMGRlNTkifQ==pearId=magic-pear-metadata-identifier" TargetMode="External"/><Relationship Id="rId6" Type="http://schemas.openxmlformats.org/officeDocument/2006/relationships/image" Target="../media/image12.png"/><Relationship Id="rId7" Type="http://schemas.openxmlformats.org/officeDocument/2006/relationships/image" Target="../media/image2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4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4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4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5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6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6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4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52.png"/><Relationship Id="rId4" Type="http://schemas.openxmlformats.org/officeDocument/2006/relationships/hyperlink" Target="http://dontchangethislink.peardeckmagic.zone?eyJ0eXBlIjoiZHJhZ2dhYmxlIiwiZHJhZ2dhYmxlcyI6W3siaWQiOiJkcmFnZ2FibGUwIiwidHlwZSI6Imljb24iLCJpY29uIjp7ImlkIjoiZGVmYXVsdC1jaXJjbGUifSwiY29sb3IiOiIjNDFCREVCIn1dLCJkcmFnZ2FibGVTaXplIjoxMywiZW1iZWRkYWJsZVVybCI6Imh0dHBzOi8vIiwiYW5zd2VycyI6W119pearId=magic-pear-shape-identifier" TargetMode="External"/><Relationship Id="rId5" Type="http://schemas.openxmlformats.org/officeDocument/2006/relationships/image" Target="../media/image54.png"/><Relationship Id="rId6" Type="http://schemas.openxmlformats.org/officeDocument/2006/relationships/image" Target="../media/image51.png"/><Relationship Id="rId7" Type="http://schemas.openxmlformats.org/officeDocument/2006/relationships/image" Target="../media/image50.png"/><Relationship Id="rId8" Type="http://schemas.openxmlformats.org/officeDocument/2006/relationships/hyperlink" Target="http://dontchangethislink.peardeckmagic.zone?eyJ0eXBlIjoiZ29vZ2xlLXNsaWRlcy1hZGRvbi10ZW1wbGF0ZS1saWJyYXJ5IiwiY2xhc3NUaW1lIjoiYmVnaW5uaW5nIiwiY29udGVudElkIjoiaHR0cHM6Ly9kb2NzLmdvb2dsZS5jb20vcHJlc2VudGF0aW9uL2QvMWZUYlB4ZTN3ZzA1ekVDTE5MR0lxcm5MQUt4cWlUZGhlV2F4N1gyRC1mMVUvZWRpdCNzbGlkZT1pZC5nNWMyZTI1MTQ0M18wXzI0Iiwic2xpZGVJZCI6Imc1YzJlMjUxNDQzXzBfMjQiLCJwcmVzZW50YXRpb25JZCI6IjFmVGJQeGUzd2cwNXpFQ0xOTEdJcXJuTEFLeHFpVGRoZVdheDdYMkQtZjFVIiwidGVtcGxhdGVOYW1lIjoiV2FzIHRoZSBob21ld29yayBoYXJkIiwibGFzdEVkaXRlZEJ5IjoiMTE2NDk3Nzk5NjUwOTAxNjYzOTcyIiwiY29udGVudEluc3RhbmNlSWQiOiI0MmEzNTQ1MjY0YWM0OWYxYTg1ZDBlOWNmYjhlMzRmMiJ9pearId=magic-pear-metadata-identifier"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52.png"/><Relationship Id="rId4" Type="http://schemas.openxmlformats.org/officeDocument/2006/relationships/hyperlink" Target="http://dontchangethislink.peardeckmagic.zone?eyJ0eXBlIjoiZHJhZ2dhYmxlIiwiZHJhZ2dhYmxlcyI6W3siaWQiOiJkcmFnZ2FibGUwIiwidHlwZSI6Imljb24iLCJpY29uIjp7ImlkIjoiZGVmYXVsdC1jaXJjbGUifSwiY29sb3IiOiIjNDFCREVCIn1dLCJkcmFnZ2FibGVTaXplIjoxMywiZW1iZWRkYWJsZVVybCI6Imh0dHBzOi8vIiwiYW5zd2VycyI6W119pearId=magic-pear-shape-identifier" TargetMode="External"/><Relationship Id="rId5" Type="http://schemas.openxmlformats.org/officeDocument/2006/relationships/image" Target="../media/image54.png"/><Relationship Id="rId6" Type="http://schemas.openxmlformats.org/officeDocument/2006/relationships/image" Target="../media/image51.png"/><Relationship Id="rId7" Type="http://schemas.openxmlformats.org/officeDocument/2006/relationships/image" Target="../media/image50.png"/><Relationship Id="rId8" Type="http://schemas.openxmlformats.org/officeDocument/2006/relationships/hyperlink" Target="http://dontchangethislink.peardeckmagic.zone?eyJ0eXBlIjoiZ29vZ2xlLXNsaWRlcy1hZGRvbi10ZW1wbGF0ZS1saWJyYXJ5IiwiY2xhc3NUaW1lIjoiYmVnaW5uaW5nIiwiY29udGVudElkIjoiaHR0cHM6Ly9kb2NzLmdvb2dsZS5jb20vcHJlc2VudGF0aW9uL2QvMWZUYlB4ZTN3ZzA1ekVDTE5MR0lxcm5MQUt4cWlUZGhlV2F4N1gyRC1mMVUvZWRpdCNzbGlkZT1pZC5nNWMyZTI1MTQ0M18wXzI0Iiwic2xpZGVJZCI6Imc1YzJlMjUxNDQzXzBfMjQiLCJwcmVzZW50YXRpb25JZCI6IjFmVGJQeGUzd2cwNXpFQ0xOTEdJcXJuTEFLeHFpVGRoZVdheDdYMkQtZjFVIiwidGVtcGxhdGVOYW1lIjoiV2FzIHRoZSBob21ld29yayBoYXJkIiwibGFzdEVkaXRlZEJ5IjoiMTE2NDk3Nzk5NjUwOTAxNjYzOTcyIiwiY29udGVudEluc3RhbmNlSWQiOiI0MmEzNTQ1MjY0YWM0OWYxYTg1ZDBlOWNmYjhlMzRmMiJ9pearId=magic-pear-metadata-identifier"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5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13.gif"/><Relationship Id="rId5"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image" Target="../media/image5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image" Target="../media/image5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 Id="rId3" Type="http://schemas.openxmlformats.org/officeDocument/2006/relationships/image" Target="../media/image5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6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 Id="rId3"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8"/>
          <p:cNvSpPr txBox="1"/>
          <p:nvPr>
            <p:ph type="ctrTitle"/>
          </p:nvPr>
        </p:nvSpPr>
        <p:spPr>
          <a:xfrm>
            <a:off x="1688769" y="2014046"/>
            <a:ext cx="4962600" cy="1416300"/>
          </a:xfrm>
          <a:prstGeom prst="rect">
            <a:avLst/>
          </a:prstGeom>
          <a:noFill/>
          <a:ln>
            <a:noFill/>
          </a:ln>
        </p:spPr>
        <p:txBody>
          <a:bodyPr anchorCtr="0" anchor="ctr" bIns="0" lIns="0" spcFirstLastPara="1" rIns="0" wrap="square" tIns="0">
            <a:noAutofit/>
          </a:bodyPr>
          <a:lstStyle/>
          <a:p>
            <a:pPr indent="-457200" lvl="0" marL="457200" rtl="0" algn="l">
              <a:lnSpc>
                <a:spcPct val="150000"/>
              </a:lnSpc>
              <a:spcBef>
                <a:spcPts val="0"/>
              </a:spcBef>
              <a:spcAft>
                <a:spcPts val="0"/>
              </a:spcAft>
              <a:buClr>
                <a:srgbClr val="000000"/>
              </a:buClr>
              <a:buSzPts val="3600"/>
              <a:buFont typeface="Raleway Medium"/>
              <a:buChar char="●"/>
            </a:pPr>
            <a:r>
              <a:rPr lang="tr-TR" sz="3600">
                <a:solidFill>
                  <a:srgbClr val="000000"/>
                </a:solidFill>
                <a:latin typeface="Raleway Medium"/>
                <a:ea typeface="Raleway Medium"/>
                <a:cs typeface="Raleway Medium"/>
                <a:sym typeface="Raleway Medium"/>
              </a:rPr>
              <a:t>CSS</a:t>
            </a:r>
            <a:endParaRPr sz="3600">
              <a:solidFill>
                <a:srgbClr val="000000"/>
              </a:solidFill>
              <a:latin typeface="Raleway Medium"/>
              <a:ea typeface="Raleway Medium"/>
              <a:cs typeface="Raleway Medium"/>
              <a:sym typeface="Raleway Medium"/>
            </a:endParaRPr>
          </a:p>
          <a:p>
            <a:pPr indent="-457200" lvl="0" marL="457200" rtl="0" algn="l">
              <a:lnSpc>
                <a:spcPct val="150000"/>
              </a:lnSpc>
              <a:spcBef>
                <a:spcPts val="0"/>
              </a:spcBef>
              <a:spcAft>
                <a:spcPts val="0"/>
              </a:spcAft>
              <a:buClr>
                <a:srgbClr val="000000"/>
              </a:buClr>
              <a:buSzPts val="3600"/>
              <a:buFont typeface="Raleway Medium"/>
              <a:buChar char="●"/>
            </a:pPr>
            <a:r>
              <a:rPr lang="tr-TR" sz="3600">
                <a:solidFill>
                  <a:srgbClr val="000000"/>
                </a:solidFill>
                <a:latin typeface="Raleway Medium"/>
                <a:ea typeface="Raleway Medium"/>
                <a:cs typeface="Raleway Medium"/>
                <a:sym typeface="Raleway Medium"/>
              </a:rPr>
              <a:t>Using CSS</a:t>
            </a:r>
            <a:endParaRPr sz="3600">
              <a:solidFill>
                <a:srgbClr val="000000"/>
              </a:solidFill>
              <a:latin typeface="Raleway Medium"/>
              <a:ea typeface="Raleway Medium"/>
              <a:cs typeface="Raleway Medium"/>
              <a:sym typeface="Raleway Medium"/>
            </a:endParaRPr>
          </a:p>
          <a:p>
            <a:pPr indent="-457200" lvl="0" marL="457200" rtl="0" algn="l">
              <a:lnSpc>
                <a:spcPct val="150000"/>
              </a:lnSpc>
              <a:spcBef>
                <a:spcPts val="0"/>
              </a:spcBef>
              <a:spcAft>
                <a:spcPts val="0"/>
              </a:spcAft>
              <a:buClr>
                <a:srgbClr val="000000"/>
              </a:buClr>
              <a:buSzPts val="3600"/>
              <a:buFont typeface="Raleway Medium"/>
              <a:buChar char="●"/>
            </a:pPr>
            <a:r>
              <a:rPr lang="tr-TR" sz="3600">
                <a:solidFill>
                  <a:srgbClr val="000000"/>
                </a:solidFill>
                <a:latin typeface="Raleway Medium"/>
                <a:ea typeface="Raleway Medium"/>
                <a:cs typeface="Raleway Medium"/>
                <a:sym typeface="Raleway Medium"/>
              </a:rPr>
              <a:t>Getting into CSS</a:t>
            </a:r>
            <a:endParaRPr sz="3600">
              <a:solidFill>
                <a:srgbClr val="000000"/>
              </a:solidFill>
              <a:latin typeface="Raleway Medium"/>
              <a:ea typeface="Raleway Medium"/>
              <a:cs typeface="Raleway Medium"/>
              <a:sym typeface="Raleway Medium"/>
            </a:endParaRPr>
          </a:p>
        </p:txBody>
      </p:sp>
      <p:sp>
        <p:nvSpPr>
          <p:cNvPr id="48" name="Google Shape;48;p8"/>
          <p:cNvSpPr txBox="1"/>
          <p:nvPr/>
        </p:nvSpPr>
        <p:spPr>
          <a:xfrm>
            <a:off x="641075" y="87800"/>
            <a:ext cx="7538400" cy="7602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lang="tr-TR" sz="4800">
                <a:solidFill>
                  <a:srgbClr val="741B47"/>
                </a:solidFill>
                <a:latin typeface="Raleway SemiBold"/>
                <a:ea typeface="Raleway SemiBold"/>
                <a:cs typeface="Raleway SemiBold"/>
                <a:sym typeface="Raleway SemiBold"/>
              </a:rPr>
              <a:t>CSS</a:t>
            </a:r>
            <a:r>
              <a:rPr lang="tr-TR" sz="4800">
                <a:solidFill>
                  <a:srgbClr val="741B47"/>
                </a:solidFill>
                <a:latin typeface="Raleway SemiBold"/>
                <a:ea typeface="Raleway SemiBold"/>
                <a:cs typeface="Raleway SemiBold"/>
                <a:sym typeface="Raleway SemiBold"/>
              </a:rPr>
              <a:t> - Session - 1</a:t>
            </a:r>
            <a:endParaRPr sz="4800">
              <a:solidFill>
                <a:srgbClr val="741B47"/>
              </a:solidFill>
              <a:latin typeface="Raleway SemiBold"/>
              <a:ea typeface="Raleway SemiBold"/>
              <a:cs typeface="Raleway SemiBold"/>
              <a:sym typeface="Raleway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7"/>
          <p:cNvSpPr txBox="1"/>
          <p:nvPr>
            <p:ph type="ctrTitle"/>
          </p:nvPr>
        </p:nvSpPr>
        <p:spPr>
          <a:xfrm>
            <a:off x="1085850" y="2269066"/>
            <a:ext cx="4676700" cy="61091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History of CSS</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4" name="Shape 4204"/>
        <p:cNvGrpSpPr/>
        <p:nvPr/>
      </p:nvGrpSpPr>
      <p:grpSpPr>
        <a:xfrm>
          <a:off x="0" y="0"/>
          <a:ext cx="0" cy="0"/>
          <a:chOff x="0" y="0"/>
          <a:chExt cx="0" cy="0"/>
        </a:xfrm>
      </p:grpSpPr>
      <p:sp>
        <p:nvSpPr>
          <p:cNvPr id="4205" name="Google Shape;4205;p107"/>
          <p:cNvSpPr txBox="1"/>
          <p:nvPr>
            <p:ph type="ctrTitle"/>
          </p:nvPr>
        </p:nvSpPr>
        <p:spPr>
          <a:xfrm>
            <a:off x="1010730" y="2102553"/>
            <a:ext cx="56445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Line Height</a:t>
            </a:r>
            <a:endParaRPr sz="4000">
              <a:solidFill>
                <a:srgbClr val="741B47"/>
              </a:solidFill>
              <a:latin typeface="Raleway Medium"/>
              <a:ea typeface="Raleway Medium"/>
              <a:cs typeface="Raleway Medium"/>
              <a:sym typeface="Raleway Medium"/>
            </a:endParaRPr>
          </a:p>
        </p:txBody>
      </p:sp>
      <p:sp>
        <p:nvSpPr>
          <p:cNvPr id="4206" name="Google Shape;4206;p107"/>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7</a:t>
            </a:r>
            <a:endParaRPr b="1" i="0" sz="3600" u="none" cap="none" strike="noStrike">
              <a:solidFill>
                <a:schemeClr val="lt1"/>
              </a:solidFill>
              <a:latin typeface="Barlow"/>
              <a:ea typeface="Barlow"/>
              <a:cs typeface="Barlow"/>
              <a:sym typeface="Barlow"/>
            </a:endParaRPr>
          </a:p>
        </p:txBody>
      </p:sp>
      <p:grpSp>
        <p:nvGrpSpPr>
          <p:cNvPr id="4207" name="Google Shape;4207;p107"/>
          <p:cNvGrpSpPr/>
          <p:nvPr/>
        </p:nvGrpSpPr>
        <p:grpSpPr>
          <a:xfrm>
            <a:off x="6126359" y="1573487"/>
            <a:ext cx="2928488" cy="3139481"/>
            <a:chOff x="2183550" y="65875"/>
            <a:chExt cx="4483981" cy="4807045"/>
          </a:xfrm>
        </p:grpSpPr>
        <p:sp>
          <p:nvSpPr>
            <p:cNvPr id="4208" name="Google Shape;4208;p107"/>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09" name="Google Shape;4209;p107"/>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0" name="Google Shape;4210;p107"/>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1" name="Google Shape;4211;p107"/>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2" name="Google Shape;4212;p107"/>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3" name="Google Shape;4213;p107"/>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4" name="Google Shape;4214;p107"/>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5" name="Google Shape;4215;p107"/>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6" name="Google Shape;4216;p107"/>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7" name="Google Shape;4217;p107"/>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8" name="Google Shape;4218;p107"/>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9" name="Google Shape;4219;p107"/>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20" name="Google Shape;4220;p107"/>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21" name="Google Shape;4221;p107"/>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22" name="Google Shape;4222;p107"/>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23" name="Google Shape;4223;p107"/>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24" name="Google Shape;4224;p107"/>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25" name="Google Shape;4225;p107"/>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26" name="Google Shape;4226;p107"/>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27" name="Google Shape;4227;p107"/>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28" name="Google Shape;4228;p107"/>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29" name="Google Shape;4229;p107"/>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230" name="Google Shape;4230;p107"/>
            <p:cNvGrpSpPr/>
            <p:nvPr/>
          </p:nvGrpSpPr>
          <p:grpSpPr>
            <a:xfrm>
              <a:off x="2428704" y="3970322"/>
              <a:ext cx="350131" cy="370523"/>
              <a:chOff x="4512354" y="4952197"/>
              <a:chExt cx="350131" cy="370523"/>
            </a:xfrm>
          </p:grpSpPr>
          <p:grpSp>
            <p:nvGrpSpPr>
              <p:cNvPr id="4231" name="Google Shape;4231;p107"/>
              <p:cNvGrpSpPr/>
              <p:nvPr/>
            </p:nvGrpSpPr>
            <p:grpSpPr>
              <a:xfrm>
                <a:off x="4512354" y="5116449"/>
                <a:ext cx="343196" cy="206271"/>
                <a:chOff x="4512354" y="5116449"/>
                <a:chExt cx="343196" cy="206271"/>
              </a:xfrm>
            </p:grpSpPr>
            <p:sp>
              <p:nvSpPr>
                <p:cNvPr id="4232" name="Google Shape;4232;p107"/>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33" name="Google Shape;4233;p107"/>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34" name="Google Shape;4234;p107"/>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235" name="Google Shape;4235;p107"/>
                <p:cNvGrpSpPr/>
                <p:nvPr/>
              </p:nvGrpSpPr>
              <p:grpSpPr>
                <a:xfrm>
                  <a:off x="4592868" y="5212556"/>
                  <a:ext cx="96807" cy="56007"/>
                  <a:chOff x="4592868" y="5212556"/>
                  <a:chExt cx="96807" cy="56007"/>
                </a:xfrm>
              </p:grpSpPr>
              <p:sp>
                <p:nvSpPr>
                  <p:cNvPr id="4236" name="Google Shape;4236;p107"/>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37" name="Google Shape;4237;p107"/>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238" name="Google Shape;4238;p107"/>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39" name="Google Shape;4239;p107"/>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40" name="Google Shape;4240;p107"/>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41" name="Google Shape;4241;p107"/>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42" name="Google Shape;4242;p107"/>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43" name="Google Shape;4243;p107"/>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44" name="Google Shape;4244;p107"/>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45" name="Google Shape;4245;p107"/>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46" name="Google Shape;4246;p107"/>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47" name="Google Shape;4247;p107"/>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48" name="Google Shape;4248;p107"/>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49" name="Google Shape;4249;p107"/>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0" name="Google Shape;4250;p107"/>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1" name="Google Shape;4251;p107"/>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2" name="Google Shape;4252;p107"/>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3" name="Google Shape;4253;p107"/>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4" name="Google Shape;4254;p107"/>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5" name="Google Shape;4255;p107"/>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6" name="Google Shape;4256;p107"/>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7" name="Google Shape;4257;p107"/>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8" name="Google Shape;4258;p107"/>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9" name="Google Shape;4259;p107"/>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0" name="Google Shape;4260;p107"/>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1" name="Google Shape;4261;p107"/>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2" name="Google Shape;4262;p107"/>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3" name="Google Shape;4263;p107"/>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4" name="Google Shape;4264;p107"/>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5" name="Google Shape;4265;p107"/>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6" name="Google Shape;4266;p107"/>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7" name="Google Shape;4267;p107"/>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8" name="Google Shape;4268;p107"/>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9" name="Google Shape;4269;p107"/>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0" name="Google Shape;4270;p107"/>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1" name="Google Shape;4271;p107"/>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2" name="Google Shape;4272;p107"/>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3" name="Google Shape;4273;p107"/>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4" name="Google Shape;4274;p107"/>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5" name="Google Shape;4275;p107"/>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6" name="Google Shape;4276;p107"/>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7" name="Google Shape;4277;p107"/>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8" name="Google Shape;4278;p107"/>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9" name="Google Shape;4279;p107"/>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0" name="Google Shape;4280;p107"/>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1" name="Google Shape;4281;p107"/>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2" name="Google Shape;4282;p107"/>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3" name="Google Shape;4283;p107"/>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4" name="Google Shape;4284;p107"/>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5" name="Google Shape;4285;p107"/>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6" name="Google Shape;4286;p107"/>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7" name="Google Shape;4287;p107"/>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8" name="Google Shape;4288;p107"/>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9" name="Google Shape;4289;p107"/>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0" name="Google Shape;4290;p107"/>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1" name="Google Shape;4291;p107"/>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2" name="Google Shape;4292;p107"/>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3" name="Google Shape;4293;p107"/>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4" name="Google Shape;4294;p107"/>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5" name="Google Shape;4295;p107"/>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6" name="Google Shape;4296;p107"/>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7" name="Google Shape;4297;p107"/>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8" name="Google Shape;4298;p107"/>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9" name="Google Shape;4299;p107"/>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00" name="Google Shape;4300;p107"/>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01" name="Google Shape;4301;p107"/>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302" name="Google Shape;4302;p107"/>
              <p:cNvGrpSpPr/>
              <p:nvPr/>
            </p:nvGrpSpPr>
            <p:grpSpPr>
              <a:xfrm>
                <a:off x="4655095" y="4952197"/>
                <a:ext cx="207390" cy="280361"/>
                <a:chOff x="4655095" y="4952197"/>
                <a:chExt cx="207390" cy="280361"/>
              </a:xfrm>
            </p:grpSpPr>
            <p:grpSp>
              <p:nvGrpSpPr>
                <p:cNvPr id="4303" name="Google Shape;4303;p107"/>
                <p:cNvGrpSpPr/>
                <p:nvPr/>
              </p:nvGrpSpPr>
              <p:grpSpPr>
                <a:xfrm>
                  <a:off x="4655095" y="4952197"/>
                  <a:ext cx="207390" cy="280361"/>
                  <a:chOff x="4655095" y="4952197"/>
                  <a:chExt cx="207390" cy="280361"/>
                </a:xfrm>
              </p:grpSpPr>
              <p:sp>
                <p:nvSpPr>
                  <p:cNvPr id="4304" name="Google Shape;4304;p107"/>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05" name="Google Shape;4305;p107"/>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06" name="Google Shape;4306;p107"/>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07" name="Google Shape;4307;p107"/>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08" name="Google Shape;4308;p107"/>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309" name="Google Shape;4309;p107"/>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0" name="Google Shape;4310;p107"/>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1" name="Google Shape;4311;p107"/>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4312" name="Google Shape;4312;p107"/>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3" name="Google Shape;4313;p107"/>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4" name="Google Shape;4314;p107"/>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5" name="Google Shape;4315;p107"/>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6" name="Google Shape;4316;p107"/>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7" name="Google Shape;4317;p107"/>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8" name="Google Shape;4318;p107"/>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9" name="Google Shape;4319;p107"/>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0" name="Google Shape;4320;p107"/>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1" name="Google Shape;4321;p107"/>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2" name="Google Shape;4322;p107"/>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3" name="Google Shape;4323;p107"/>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4" name="Google Shape;4324;p107"/>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5" name="Google Shape;4325;p107"/>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6" name="Google Shape;4326;p107"/>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7" name="Google Shape;4327;p107"/>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8" name="Google Shape;4328;p107"/>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9" name="Google Shape;4329;p107"/>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0" name="Google Shape;4330;p107"/>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1" name="Google Shape;4331;p107"/>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2" name="Google Shape;4332;p107"/>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3" name="Google Shape;4333;p107"/>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4" name="Google Shape;4334;p107"/>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5" name="Google Shape;4335;p107"/>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6" name="Google Shape;4336;p107"/>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7" name="Google Shape;4337;p107"/>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8" name="Google Shape;4338;p107"/>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9" name="Google Shape;4339;p107"/>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40" name="Google Shape;4340;p107"/>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341" name="Google Shape;4341;p107"/>
            <p:cNvGrpSpPr/>
            <p:nvPr/>
          </p:nvGrpSpPr>
          <p:grpSpPr>
            <a:xfrm>
              <a:off x="6161826" y="4215479"/>
              <a:ext cx="350681" cy="265782"/>
              <a:chOff x="6621095" y="1452181"/>
              <a:chExt cx="330893" cy="250785"/>
            </a:xfrm>
          </p:grpSpPr>
          <p:sp>
            <p:nvSpPr>
              <p:cNvPr id="4342" name="Google Shape;4342;p107"/>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43" name="Google Shape;4343;p107"/>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44" name="Google Shape;4344;p107"/>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45" name="Google Shape;4345;p107"/>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46" name="Google Shape;4346;p107"/>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0" name="Shape 4350"/>
        <p:cNvGrpSpPr/>
        <p:nvPr/>
      </p:nvGrpSpPr>
      <p:grpSpPr>
        <a:xfrm>
          <a:off x="0" y="0"/>
          <a:ext cx="0" cy="0"/>
          <a:chOff x="0" y="0"/>
          <a:chExt cx="0" cy="0"/>
        </a:xfrm>
      </p:grpSpPr>
      <p:sp>
        <p:nvSpPr>
          <p:cNvPr id="4351" name="Google Shape;4351;p10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352" name="Google Shape;4352;p108"/>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Line Height</a:t>
            </a:r>
            <a:endParaRPr sz="4000">
              <a:solidFill>
                <a:srgbClr val="741B47"/>
              </a:solidFill>
              <a:latin typeface="Raleway Medium"/>
              <a:ea typeface="Raleway Medium"/>
              <a:cs typeface="Raleway Medium"/>
              <a:sym typeface="Raleway Medium"/>
            </a:endParaRPr>
          </a:p>
        </p:txBody>
      </p:sp>
      <p:grpSp>
        <p:nvGrpSpPr>
          <p:cNvPr id="4353" name="Google Shape;4353;p108"/>
          <p:cNvGrpSpPr/>
          <p:nvPr/>
        </p:nvGrpSpPr>
        <p:grpSpPr>
          <a:xfrm>
            <a:off x="304800" y="800100"/>
            <a:ext cx="8407291" cy="1043100"/>
            <a:chOff x="0" y="0"/>
            <a:chExt cx="8407291" cy="1043100"/>
          </a:xfrm>
        </p:grpSpPr>
        <p:sp>
          <p:nvSpPr>
            <p:cNvPr id="4354" name="Google Shape;4354;p108"/>
            <p:cNvSpPr/>
            <p:nvPr/>
          </p:nvSpPr>
          <p:spPr>
            <a:xfrm>
              <a:off x="2640091" y="0"/>
              <a:ext cx="5767200" cy="10431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108"/>
            <p:cNvSpPr txBox="1"/>
            <p:nvPr/>
          </p:nvSpPr>
          <p:spPr>
            <a:xfrm>
              <a:off x="2640091" y="130402"/>
              <a:ext cx="5376000" cy="782400"/>
            </a:xfrm>
            <a:prstGeom prst="rect">
              <a:avLst/>
            </a:prstGeom>
            <a:noFill/>
            <a:ln>
              <a:noFill/>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The line-height property is used to specify the space between lines.</a:t>
              </a:r>
              <a:endParaRPr b="0" i="0" sz="1600" u="none" cap="none" strike="noStrike">
                <a:solidFill>
                  <a:srgbClr val="FFFFFF"/>
                </a:solidFill>
                <a:latin typeface="Arial"/>
                <a:ea typeface="Arial"/>
                <a:cs typeface="Arial"/>
                <a:sym typeface="Arial"/>
              </a:endParaRPr>
            </a:p>
          </p:txBody>
        </p:sp>
        <p:sp>
          <p:nvSpPr>
            <p:cNvPr id="4356" name="Google Shape;4356;p108"/>
            <p:cNvSpPr/>
            <p:nvPr/>
          </p:nvSpPr>
          <p:spPr>
            <a:xfrm>
              <a:off x="0" y="159643"/>
              <a:ext cx="2640000" cy="7056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108"/>
            <p:cNvSpPr txBox="1"/>
            <p:nvPr/>
          </p:nvSpPr>
          <p:spPr>
            <a:xfrm>
              <a:off x="34450" y="194093"/>
              <a:ext cx="2571300" cy="6369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tr-TR" sz="2000" u="none" cap="none" strike="noStrike">
                  <a:solidFill>
                    <a:srgbClr val="FFFFFF"/>
                  </a:solidFill>
                  <a:latin typeface="Arial"/>
                  <a:ea typeface="Arial"/>
                  <a:cs typeface="Arial"/>
                  <a:sym typeface="Arial"/>
                </a:rPr>
                <a:t>Line Height</a:t>
              </a:r>
              <a:endParaRPr b="0" i="0" sz="2000" u="none" cap="none" strike="noStrike">
                <a:solidFill>
                  <a:srgbClr val="FFFFFF"/>
                </a:solidFill>
                <a:latin typeface="Arial"/>
                <a:ea typeface="Arial"/>
                <a:cs typeface="Arial"/>
                <a:sym typeface="Arial"/>
              </a:endParaRPr>
            </a:p>
          </p:txBody>
        </p:sp>
      </p:grpSp>
      <p:pic>
        <p:nvPicPr>
          <p:cNvPr id="4358" name="Google Shape;4358;p108"/>
          <p:cNvPicPr preferRelativeResize="0"/>
          <p:nvPr/>
        </p:nvPicPr>
        <p:blipFill rotWithShape="1">
          <a:blip r:embed="rId3">
            <a:alphaModFix/>
          </a:blip>
          <a:srcRect b="0" l="0" r="0" t="0"/>
          <a:stretch/>
        </p:blipFill>
        <p:spPr>
          <a:xfrm>
            <a:off x="972111" y="1843314"/>
            <a:ext cx="7072778" cy="3064102"/>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2" name="Shape 4362"/>
        <p:cNvGrpSpPr/>
        <p:nvPr/>
      </p:nvGrpSpPr>
      <p:grpSpPr>
        <a:xfrm>
          <a:off x="0" y="0"/>
          <a:ext cx="0" cy="0"/>
          <a:chOff x="0" y="0"/>
          <a:chExt cx="0" cy="0"/>
        </a:xfrm>
      </p:grpSpPr>
      <p:sp>
        <p:nvSpPr>
          <p:cNvPr id="4363" name="Google Shape;4363;p109"/>
          <p:cNvSpPr txBox="1"/>
          <p:nvPr>
            <p:ph type="ctrTitle"/>
          </p:nvPr>
        </p:nvSpPr>
        <p:spPr>
          <a:xfrm>
            <a:off x="1010730" y="2102553"/>
            <a:ext cx="56445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Text Direction</a:t>
            </a:r>
            <a:endParaRPr sz="4000">
              <a:solidFill>
                <a:srgbClr val="741B47"/>
              </a:solidFill>
              <a:latin typeface="Raleway Medium"/>
              <a:ea typeface="Raleway Medium"/>
              <a:cs typeface="Raleway Medium"/>
              <a:sym typeface="Raleway Medium"/>
            </a:endParaRPr>
          </a:p>
        </p:txBody>
      </p:sp>
      <p:sp>
        <p:nvSpPr>
          <p:cNvPr id="4364" name="Google Shape;4364;p109"/>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8</a:t>
            </a:r>
            <a:endParaRPr b="1" i="0" sz="3600" u="none" cap="none" strike="noStrike">
              <a:solidFill>
                <a:schemeClr val="lt1"/>
              </a:solidFill>
              <a:latin typeface="Barlow"/>
              <a:ea typeface="Barlow"/>
              <a:cs typeface="Barlow"/>
              <a:sym typeface="Barlow"/>
            </a:endParaRPr>
          </a:p>
        </p:txBody>
      </p:sp>
      <p:grpSp>
        <p:nvGrpSpPr>
          <p:cNvPr id="4365" name="Google Shape;4365;p109"/>
          <p:cNvGrpSpPr/>
          <p:nvPr/>
        </p:nvGrpSpPr>
        <p:grpSpPr>
          <a:xfrm>
            <a:off x="6126359" y="1573487"/>
            <a:ext cx="2928488" cy="3139481"/>
            <a:chOff x="2183550" y="65875"/>
            <a:chExt cx="4483981" cy="4807045"/>
          </a:xfrm>
        </p:grpSpPr>
        <p:sp>
          <p:nvSpPr>
            <p:cNvPr id="4366" name="Google Shape;4366;p109"/>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67" name="Google Shape;4367;p109"/>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68" name="Google Shape;4368;p109"/>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69" name="Google Shape;4369;p109"/>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0" name="Google Shape;4370;p109"/>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1" name="Google Shape;4371;p109"/>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2" name="Google Shape;4372;p109"/>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3" name="Google Shape;4373;p109"/>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4" name="Google Shape;4374;p109"/>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5" name="Google Shape;4375;p109"/>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6" name="Google Shape;4376;p109"/>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7" name="Google Shape;4377;p109"/>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8" name="Google Shape;4378;p109"/>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9" name="Google Shape;4379;p109"/>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0" name="Google Shape;4380;p109"/>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1" name="Google Shape;4381;p109"/>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2" name="Google Shape;4382;p109"/>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3" name="Google Shape;4383;p109"/>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4" name="Google Shape;4384;p109"/>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5" name="Google Shape;4385;p109"/>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6" name="Google Shape;4386;p109"/>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7" name="Google Shape;4387;p109"/>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388" name="Google Shape;4388;p109"/>
            <p:cNvGrpSpPr/>
            <p:nvPr/>
          </p:nvGrpSpPr>
          <p:grpSpPr>
            <a:xfrm>
              <a:off x="2428704" y="3970322"/>
              <a:ext cx="350131" cy="370523"/>
              <a:chOff x="4512354" y="4952197"/>
              <a:chExt cx="350131" cy="370523"/>
            </a:xfrm>
          </p:grpSpPr>
          <p:grpSp>
            <p:nvGrpSpPr>
              <p:cNvPr id="4389" name="Google Shape;4389;p109"/>
              <p:cNvGrpSpPr/>
              <p:nvPr/>
            </p:nvGrpSpPr>
            <p:grpSpPr>
              <a:xfrm>
                <a:off x="4512354" y="5116449"/>
                <a:ext cx="343196" cy="206271"/>
                <a:chOff x="4512354" y="5116449"/>
                <a:chExt cx="343196" cy="206271"/>
              </a:xfrm>
            </p:grpSpPr>
            <p:sp>
              <p:nvSpPr>
                <p:cNvPr id="4390" name="Google Shape;4390;p109"/>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91" name="Google Shape;4391;p109"/>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92" name="Google Shape;4392;p109"/>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393" name="Google Shape;4393;p109"/>
                <p:cNvGrpSpPr/>
                <p:nvPr/>
              </p:nvGrpSpPr>
              <p:grpSpPr>
                <a:xfrm>
                  <a:off x="4592868" y="5212556"/>
                  <a:ext cx="96807" cy="56007"/>
                  <a:chOff x="4592868" y="5212556"/>
                  <a:chExt cx="96807" cy="56007"/>
                </a:xfrm>
              </p:grpSpPr>
              <p:sp>
                <p:nvSpPr>
                  <p:cNvPr id="4394" name="Google Shape;4394;p109"/>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95" name="Google Shape;4395;p109"/>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396" name="Google Shape;4396;p109"/>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97" name="Google Shape;4397;p109"/>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98" name="Google Shape;4398;p109"/>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99" name="Google Shape;4399;p109"/>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0" name="Google Shape;4400;p109"/>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1" name="Google Shape;4401;p109"/>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2" name="Google Shape;4402;p109"/>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3" name="Google Shape;4403;p109"/>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4" name="Google Shape;4404;p109"/>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5" name="Google Shape;4405;p109"/>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6" name="Google Shape;4406;p109"/>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7" name="Google Shape;4407;p109"/>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8" name="Google Shape;4408;p109"/>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9" name="Google Shape;4409;p109"/>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10" name="Google Shape;4410;p109"/>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11" name="Google Shape;4411;p109"/>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12" name="Google Shape;4412;p109"/>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13" name="Google Shape;4413;p109"/>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14" name="Google Shape;4414;p109"/>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15" name="Google Shape;4415;p109"/>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16" name="Google Shape;4416;p109"/>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17" name="Google Shape;4417;p109"/>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18" name="Google Shape;4418;p109"/>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19" name="Google Shape;4419;p109"/>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0" name="Google Shape;4420;p109"/>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1" name="Google Shape;4421;p109"/>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2" name="Google Shape;4422;p109"/>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3" name="Google Shape;4423;p109"/>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4" name="Google Shape;4424;p109"/>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5" name="Google Shape;4425;p109"/>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6" name="Google Shape;4426;p109"/>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7" name="Google Shape;4427;p109"/>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8" name="Google Shape;4428;p109"/>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9" name="Google Shape;4429;p109"/>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0" name="Google Shape;4430;p109"/>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1" name="Google Shape;4431;p109"/>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2" name="Google Shape;4432;p109"/>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3" name="Google Shape;4433;p109"/>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4" name="Google Shape;4434;p109"/>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5" name="Google Shape;4435;p109"/>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6" name="Google Shape;4436;p109"/>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7" name="Google Shape;4437;p109"/>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8" name="Google Shape;4438;p109"/>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9" name="Google Shape;4439;p109"/>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0" name="Google Shape;4440;p109"/>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1" name="Google Shape;4441;p109"/>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2" name="Google Shape;4442;p109"/>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3" name="Google Shape;4443;p109"/>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4" name="Google Shape;4444;p109"/>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5" name="Google Shape;4445;p109"/>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6" name="Google Shape;4446;p109"/>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7" name="Google Shape;4447;p109"/>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8" name="Google Shape;4448;p109"/>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9" name="Google Shape;4449;p109"/>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0" name="Google Shape;4450;p109"/>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1" name="Google Shape;4451;p109"/>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2" name="Google Shape;4452;p109"/>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3" name="Google Shape;4453;p109"/>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4" name="Google Shape;4454;p109"/>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5" name="Google Shape;4455;p109"/>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6" name="Google Shape;4456;p109"/>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7" name="Google Shape;4457;p109"/>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8" name="Google Shape;4458;p109"/>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9" name="Google Shape;4459;p109"/>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460" name="Google Shape;4460;p109"/>
              <p:cNvGrpSpPr/>
              <p:nvPr/>
            </p:nvGrpSpPr>
            <p:grpSpPr>
              <a:xfrm>
                <a:off x="4655095" y="4952197"/>
                <a:ext cx="207390" cy="280361"/>
                <a:chOff x="4655095" y="4952197"/>
                <a:chExt cx="207390" cy="280361"/>
              </a:xfrm>
            </p:grpSpPr>
            <p:grpSp>
              <p:nvGrpSpPr>
                <p:cNvPr id="4461" name="Google Shape;4461;p109"/>
                <p:cNvGrpSpPr/>
                <p:nvPr/>
              </p:nvGrpSpPr>
              <p:grpSpPr>
                <a:xfrm>
                  <a:off x="4655095" y="4952197"/>
                  <a:ext cx="207390" cy="280361"/>
                  <a:chOff x="4655095" y="4952197"/>
                  <a:chExt cx="207390" cy="280361"/>
                </a:xfrm>
              </p:grpSpPr>
              <p:sp>
                <p:nvSpPr>
                  <p:cNvPr id="4462" name="Google Shape;4462;p109"/>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63" name="Google Shape;4463;p109"/>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64" name="Google Shape;4464;p109"/>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65" name="Google Shape;4465;p109"/>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66" name="Google Shape;4466;p109"/>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467" name="Google Shape;4467;p109"/>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68" name="Google Shape;4468;p109"/>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69" name="Google Shape;4469;p109"/>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4470" name="Google Shape;4470;p109"/>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1" name="Google Shape;4471;p109"/>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2" name="Google Shape;4472;p109"/>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3" name="Google Shape;4473;p109"/>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4" name="Google Shape;4474;p109"/>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5" name="Google Shape;4475;p109"/>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6" name="Google Shape;4476;p109"/>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7" name="Google Shape;4477;p109"/>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8" name="Google Shape;4478;p109"/>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9" name="Google Shape;4479;p109"/>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0" name="Google Shape;4480;p109"/>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1" name="Google Shape;4481;p109"/>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2" name="Google Shape;4482;p109"/>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3" name="Google Shape;4483;p109"/>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4" name="Google Shape;4484;p109"/>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5" name="Google Shape;4485;p109"/>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6" name="Google Shape;4486;p109"/>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7" name="Google Shape;4487;p109"/>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8" name="Google Shape;4488;p109"/>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9" name="Google Shape;4489;p109"/>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0" name="Google Shape;4490;p109"/>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1" name="Google Shape;4491;p109"/>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2" name="Google Shape;4492;p109"/>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3" name="Google Shape;4493;p109"/>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4" name="Google Shape;4494;p109"/>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5" name="Google Shape;4495;p109"/>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6" name="Google Shape;4496;p109"/>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7" name="Google Shape;4497;p109"/>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8" name="Google Shape;4498;p109"/>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499" name="Google Shape;4499;p109"/>
            <p:cNvGrpSpPr/>
            <p:nvPr/>
          </p:nvGrpSpPr>
          <p:grpSpPr>
            <a:xfrm>
              <a:off x="6161826" y="4215479"/>
              <a:ext cx="350681" cy="265782"/>
              <a:chOff x="6621095" y="1452181"/>
              <a:chExt cx="330893" cy="250785"/>
            </a:xfrm>
          </p:grpSpPr>
          <p:sp>
            <p:nvSpPr>
              <p:cNvPr id="4500" name="Google Shape;4500;p10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1" name="Google Shape;4501;p10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2" name="Google Shape;4502;p10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3" name="Google Shape;4503;p10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4" name="Google Shape;4504;p10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8" name="Shape 4508"/>
        <p:cNvGrpSpPr/>
        <p:nvPr/>
      </p:nvGrpSpPr>
      <p:grpSpPr>
        <a:xfrm>
          <a:off x="0" y="0"/>
          <a:ext cx="0" cy="0"/>
          <a:chOff x="0" y="0"/>
          <a:chExt cx="0" cy="0"/>
        </a:xfrm>
      </p:grpSpPr>
      <p:sp>
        <p:nvSpPr>
          <p:cNvPr id="4509" name="Google Shape;4509;p11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510" name="Google Shape;4510;p110"/>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Text Direction</a:t>
            </a:r>
            <a:endParaRPr sz="4000">
              <a:solidFill>
                <a:srgbClr val="741B47"/>
              </a:solidFill>
              <a:latin typeface="Raleway Medium"/>
              <a:ea typeface="Raleway Medium"/>
              <a:cs typeface="Raleway Medium"/>
              <a:sym typeface="Raleway Medium"/>
            </a:endParaRPr>
          </a:p>
        </p:txBody>
      </p:sp>
      <p:grpSp>
        <p:nvGrpSpPr>
          <p:cNvPr id="4511" name="Google Shape;4511;p110"/>
          <p:cNvGrpSpPr/>
          <p:nvPr/>
        </p:nvGrpSpPr>
        <p:grpSpPr>
          <a:xfrm>
            <a:off x="304800" y="800100"/>
            <a:ext cx="8407291" cy="1043100"/>
            <a:chOff x="0" y="0"/>
            <a:chExt cx="8407291" cy="1043100"/>
          </a:xfrm>
        </p:grpSpPr>
        <p:sp>
          <p:nvSpPr>
            <p:cNvPr id="4512" name="Google Shape;4512;p110"/>
            <p:cNvSpPr/>
            <p:nvPr/>
          </p:nvSpPr>
          <p:spPr>
            <a:xfrm>
              <a:off x="2640091" y="0"/>
              <a:ext cx="5767200" cy="10431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10"/>
            <p:cNvSpPr txBox="1"/>
            <p:nvPr/>
          </p:nvSpPr>
          <p:spPr>
            <a:xfrm>
              <a:off x="2640091" y="130402"/>
              <a:ext cx="5376000" cy="782400"/>
            </a:xfrm>
            <a:prstGeom prst="rect">
              <a:avLst/>
            </a:prstGeom>
            <a:noFill/>
            <a:ln>
              <a:noFill/>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The direction is used to change the text direction of an element:</a:t>
              </a:r>
              <a:endParaRPr b="0" i="0" sz="1600" u="none" cap="none" strike="noStrike">
                <a:solidFill>
                  <a:srgbClr val="FFFFFF"/>
                </a:solidFill>
                <a:latin typeface="Arial"/>
                <a:ea typeface="Arial"/>
                <a:cs typeface="Arial"/>
                <a:sym typeface="Arial"/>
              </a:endParaRPr>
            </a:p>
          </p:txBody>
        </p:sp>
        <p:sp>
          <p:nvSpPr>
            <p:cNvPr id="4514" name="Google Shape;4514;p110"/>
            <p:cNvSpPr/>
            <p:nvPr/>
          </p:nvSpPr>
          <p:spPr>
            <a:xfrm>
              <a:off x="0" y="159643"/>
              <a:ext cx="2640000" cy="7056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10"/>
            <p:cNvSpPr txBox="1"/>
            <p:nvPr/>
          </p:nvSpPr>
          <p:spPr>
            <a:xfrm>
              <a:off x="34450" y="194093"/>
              <a:ext cx="2571300" cy="6369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tr-TR" sz="2000" u="none" cap="none" strike="noStrike">
                  <a:solidFill>
                    <a:srgbClr val="FFFFFF"/>
                  </a:solidFill>
                  <a:latin typeface="Arial"/>
                  <a:ea typeface="Arial"/>
                  <a:cs typeface="Arial"/>
                  <a:sym typeface="Arial"/>
                </a:rPr>
                <a:t>Text Direction</a:t>
              </a:r>
              <a:endParaRPr b="0" i="0" sz="2000" u="none" cap="none" strike="noStrike">
                <a:solidFill>
                  <a:srgbClr val="FFFFFF"/>
                </a:solidFill>
                <a:latin typeface="Arial"/>
                <a:ea typeface="Arial"/>
                <a:cs typeface="Arial"/>
                <a:sym typeface="Arial"/>
              </a:endParaRPr>
            </a:p>
          </p:txBody>
        </p:sp>
      </p:grpSp>
      <p:pic>
        <p:nvPicPr>
          <p:cNvPr id="4516" name="Google Shape;4516;p110"/>
          <p:cNvPicPr preferRelativeResize="0"/>
          <p:nvPr/>
        </p:nvPicPr>
        <p:blipFill rotWithShape="1">
          <a:blip r:embed="rId3">
            <a:alphaModFix/>
          </a:blip>
          <a:srcRect b="0" l="0" r="0" t="0"/>
          <a:stretch/>
        </p:blipFill>
        <p:spPr>
          <a:xfrm>
            <a:off x="516968" y="1975352"/>
            <a:ext cx="7983065" cy="281979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0" name="Shape 4520"/>
        <p:cNvGrpSpPr/>
        <p:nvPr/>
      </p:nvGrpSpPr>
      <p:grpSpPr>
        <a:xfrm>
          <a:off x="0" y="0"/>
          <a:ext cx="0" cy="0"/>
          <a:chOff x="0" y="0"/>
          <a:chExt cx="0" cy="0"/>
        </a:xfrm>
      </p:grpSpPr>
      <p:sp>
        <p:nvSpPr>
          <p:cNvPr id="4521" name="Google Shape;4521;p111"/>
          <p:cNvSpPr txBox="1"/>
          <p:nvPr>
            <p:ph type="ctrTitle"/>
          </p:nvPr>
        </p:nvSpPr>
        <p:spPr>
          <a:xfrm>
            <a:off x="1010730" y="2102553"/>
            <a:ext cx="56445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Word Spacing</a:t>
            </a:r>
            <a:endParaRPr sz="4000">
              <a:solidFill>
                <a:srgbClr val="741B47"/>
              </a:solidFill>
              <a:latin typeface="Raleway Medium"/>
              <a:ea typeface="Raleway Medium"/>
              <a:cs typeface="Raleway Medium"/>
              <a:sym typeface="Raleway Medium"/>
            </a:endParaRPr>
          </a:p>
        </p:txBody>
      </p:sp>
      <p:sp>
        <p:nvSpPr>
          <p:cNvPr id="4522" name="Google Shape;4522;p111"/>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9</a:t>
            </a:r>
            <a:endParaRPr b="1" i="0" sz="3600" u="none" cap="none" strike="noStrike">
              <a:solidFill>
                <a:schemeClr val="lt1"/>
              </a:solidFill>
              <a:latin typeface="Barlow"/>
              <a:ea typeface="Barlow"/>
              <a:cs typeface="Barlow"/>
              <a:sym typeface="Barlow"/>
            </a:endParaRPr>
          </a:p>
        </p:txBody>
      </p:sp>
      <p:grpSp>
        <p:nvGrpSpPr>
          <p:cNvPr id="4523" name="Google Shape;4523;p111"/>
          <p:cNvGrpSpPr/>
          <p:nvPr/>
        </p:nvGrpSpPr>
        <p:grpSpPr>
          <a:xfrm>
            <a:off x="6126359" y="1573487"/>
            <a:ext cx="2928488" cy="3139481"/>
            <a:chOff x="2183550" y="65875"/>
            <a:chExt cx="4483981" cy="4807045"/>
          </a:xfrm>
        </p:grpSpPr>
        <p:sp>
          <p:nvSpPr>
            <p:cNvPr id="4524" name="Google Shape;4524;p111"/>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5" name="Google Shape;4525;p111"/>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6" name="Google Shape;4526;p111"/>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7" name="Google Shape;4527;p111"/>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8" name="Google Shape;4528;p111"/>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9" name="Google Shape;4529;p111"/>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0" name="Google Shape;4530;p111"/>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1" name="Google Shape;4531;p111"/>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2" name="Google Shape;4532;p111"/>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3" name="Google Shape;4533;p111"/>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4" name="Google Shape;4534;p111"/>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5" name="Google Shape;4535;p111"/>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6" name="Google Shape;4536;p111"/>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7" name="Google Shape;4537;p111"/>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8" name="Google Shape;4538;p111"/>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9" name="Google Shape;4539;p111"/>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0" name="Google Shape;4540;p111"/>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1" name="Google Shape;4541;p111"/>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2" name="Google Shape;4542;p111"/>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3" name="Google Shape;4543;p111"/>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4" name="Google Shape;4544;p111"/>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5" name="Google Shape;4545;p111"/>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546" name="Google Shape;4546;p111"/>
            <p:cNvGrpSpPr/>
            <p:nvPr/>
          </p:nvGrpSpPr>
          <p:grpSpPr>
            <a:xfrm>
              <a:off x="2428704" y="3970322"/>
              <a:ext cx="350131" cy="370523"/>
              <a:chOff x="4512354" y="4952197"/>
              <a:chExt cx="350131" cy="370523"/>
            </a:xfrm>
          </p:grpSpPr>
          <p:grpSp>
            <p:nvGrpSpPr>
              <p:cNvPr id="4547" name="Google Shape;4547;p111"/>
              <p:cNvGrpSpPr/>
              <p:nvPr/>
            </p:nvGrpSpPr>
            <p:grpSpPr>
              <a:xfrm>
                <a:off x="4512354" y="5116449"/>
                <a:ext cx="343196" cy="206271"/>
                <a:chOff x="4512354" y="5116449"/>
                <a:chExt cx="343196" cy="206271"/>
              </a:xfrm>
            </p:grpSpPr>
            <p:sp>
              <p:nvSpPr>
                <p:cNvPr id="4548" name="Google Shape;4548;p111"/>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9" name="Google Shape;4549;p111"/>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0" name="Google Shape;4550;p111"/>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551" name="Google Shape;4551;p111"/>
                <p:cNvGrpSpPr/>
                <p:nvPr/>
              </p:nvGrpSpPr>
              <p:grpSpPr>
                <a:xfrm>
                  <a:off x="4592868" y="5212556"/>
                  <a:ext cx="96807" cy="56007"/>
                  <a:chOff x="4592868" y="5212556"/>
                  <a:chExt cx="96807" cy="56007"/>
                </a:xfrm>
              </p:grpSpPr>
              <p:sp>
                <p:nvSpPr>
                  <p:cNvPr id="4552" name="Google Shape;4552;p111"/>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3" name="Google Shape;4553;p111"/>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554" name="Google Shape;4554;p111"/>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5" name="Google Shape;4555;p111"/>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6" name="Google Shape;4556;p111"/>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7" name="Google Shape;4557;p111"/>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8" name="Google Shape;4558;p111"/>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9" name="Google Shape;4559;p111"/>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0" name="Google Shape;4560;p111"/>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1" name="Google Shape;4561;p111"/>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2" name="Google Shape;4562;p111"/>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3" name="Google Shape;4563;p111"/>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4" name="Google Shape;4564;p111"/>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5" name="Google Shape;4565;p111"/>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6" name="Google Shape;4566;p111"/>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7" name="Google Shape;4567;p111"/>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8" name="Google Shape;4568;p111"/>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9" name="Google Shape;4569;p111"/>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0" name="Google Shape;4570;p111"/>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1" name="Google Shape;4571;p111"/>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2" name="Google Shape;4572;p111"/>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3" name="Google Shape;4573;p111"/>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4" name="Google Shape;4574;p111"/>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5" name="Google Shape;4575;p111"/>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6" name="Google Shape;4576;p111"/>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7" name="Google Shape;4577;p111"/>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8" name="Google Shape;4578;p111"/>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9" name="Google Shape;4579;p111"/>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0" name="Google Shape;4580;p111"/>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1" name="Google Shape;4581;p111"/>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2" name="Google Shape;4582;p111"/>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3" name="Google Shape;4583;p111"/>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4" name="Google Shape;4584;p111"/>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5" name="Google Shape;4585;p111"/>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6" name="Google Shape;4586;p111"/>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7" name="Google Shape;4587;p111"/>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8" name="Google Shape;4588;p111"/>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9" name="Google Shape;4589;p111"/>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0" name="Google Shape;4590;p111"/>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1" name="Google Shape;4591;p111"/>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2" name="Google Shape;4592;p111"/>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3" name="Google Shape;4593;p111"/>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4" name="Google Shape;4594;p111"/>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5" name="Google Shape;4595;p111"/>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6" name="Google Shape;4596;p111"/>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7" name="Google Shape;4597;p111"/>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8" name="Google Shape;4598;p111"/>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9" name="Google Shape;4599;p111"/>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0" name="Google Shape;4600;p111"/>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1" name="Google Shape;4601;p111"/>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2" name="Google Shape;4602;p111"/>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3" name="Google Shape;4603;p111"/>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4" name="Google Shape;4604;p111"/>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5" name="Google Shape;4605;p111"/>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6" name="Google Shape;4606;p111"/>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7" name="Google Shape;4607;p111"/>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8" name="Google Shape;4608;p111"/>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9" name="Google Shape;4609;p111"/>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0" name="Google Shape;4610;p111"/>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1" name="Google Shape;4611;p111"/>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2" name="Google Shape;4612;p111"/>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3" name="Google Shape;4613;p111"/>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4" name="Google Shape;4614;p111"/>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5" name="Google Shape;4615;p111"/>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6" name="Google Shape;4616;p111"/>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7" name="Google Shape;4617;p111"/>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618" name="Google Shape;4618;p111"/>
              <p:cNvGrpSpPr/>
              <p:nvPr/>
            </p:nvGrpSpPr>
            <p:grpSpPr>
              <a:xfrm>
                <a:off x="4655095" y="4952197"/>
                <a:ext cx="207390" cy="280361"/>
                <a:chOff x="4655095" y="4952197"/>
                <a:chExt cx="207390" cy="280361"/>
              </a:xfrm>
            </p:grpSpPr>
            <p:grpSp>
              <p:nvGrpSpPr>
                <p:cNvPr id="4619" name="Google Shape;4619;p111"/>
                <p:cNvGrpSpPr/>
                <p:nvPr/>
              </p:nvGrpSpPr>
              <p:grpSpPr>
                <a:xfrm>
                  <a:off x="4655095" y="4952197"/>
                  <a:ext cx="207390" cy="280361"/>
                  <a:chOff x="4655095" y="4952197"/>
                  <a:chExt cx="207390" cy="280361"/>
                </a:xfrm>
              </p:grpSpPr>
              <p:sp>
                <p:nvSpPr>
                  <p:cNvPr id="4620" name="Google Shape;4620;p111"/>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1" name="Google Shape;4621;p111"/>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2" name="Google Shape;4622;p111"/>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3" name="Google Shape;4623;p111"/>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4" name="Google Shape;4624;p111"/>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625" name="Google Shape;4625;p111"/>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6" name="Google Shape;4626;p111"/>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7" name="Google Shape;4627;p111"/>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4628" name="Google Shape;4628;p111"/>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9" name="Google Shape;4629;p111"/>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0" name="Google Shape;4630;p111"/>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1" name="Google Shape;4631;p111"/>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2" name="Google Shape;4632;p111"/>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3" name="Google Shape;4633;p111"/>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4" name="Google Shape;4634;p111"/>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5" name="Google Shape;4635;p111"/>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6" name="Google Shape;4636;p111"/>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7" name="Google Shape;4637;p111"/>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8" name="Google Shape;4638;p111"/>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9" name="Google Shape;4639;p111"/>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0" name="Google Shape;4640;p111"/>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1" name="Google Shape;4641;p111"/>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2" name="Google Shape;4642;p111"/>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3" name="Google Shape;4643;p111"/>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4" name="Google Shape;4644;p111"/>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5" name="Google Shape;4645;p111"/>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6" name="Google Shape;4646;p111"/>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7" name="Google Shape;4647;p111"/>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8" name="Google Shape;4648;p111"/>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9" name="Google Shape;4649;p111"/>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0" name="Google Shape;4650;p111"/>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1" name="Google Shape;4651;p111"/>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2" name="Google Shape;4652;p111"/>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3" name="Google Shape;4653;p111"/>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4" name="Google Shape;4654;p111"/>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5" name="Google Shape;4655;p111"/>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6" name="Google Shape;4656;p111"/>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657" name="Google Shape;4657;p111"/>
            <p:cNvGrpSpPr/>
            <p:nvPr/>
          </p:nvGrpSpPr>
          <p:grpSpPr>
            <a:xfrm>
              <a:off x="6161826" y="4215479"/>
              <a:ext cx="350681" cy="265782"/>
              <a:chOff x="6621095" y="1452181"/>
              <a:chExt cx="330893" cy="250785"/>
            </a:xfrm>
          </p:grpSpPr>
          <p:sp>
            <p:nvSpPr>
              <p:cNvPr id="4658" name="Google Shape;4658;p111"/>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9" name="Google Shape;4659;p111"/>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0" name="Google Shape;4660;p111"/>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1" name="Google Shape;4661;p111"/>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2" name="Google Shape;4662;p111"/>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6" name="Shape 4666"/>
        <p:cNvGrpSpPr/>
        <p:nvPr/>
      </p:nvGrpSpPr>
      <p:grpSpPr>
        <a:xfrm>
          <a:off x="0" y="0"/>
          <a:ext cx="0" cy="0"/>
          <a:chOff x="0" y="0"/>
          <a:chExt cx="0" cy="0"/>
        </a:xfrm>
      </p:grpSpPr>
      <p:sp>
        <p:nvSpPr>
          <p:cNvPr id="4667" name="Google Shape;4667;p11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668" name="Google Shape;4668;p112"/>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Word Spacing</a:t>
            </a:r>
            <a:endParaRPr sz="4000">
              <a:solidFill>
                <a:srgbClr val="741B47"/>
              </a:solidFill>
              <a:latin typeface="Raleway Medium"/>
              <a:ea typeface="Raleway Medium"/>
              <a:cs typeface="Raleway Medium"/>
              <a:sym typeface="Raleway Medium"/>
            </a:endParaRPr>
          </a:p>
        </p:txBody>
      </p:sp>
      <p:grpSp>
        <p:nvGrpSpPr>
          <p:cNvPr id="4669" name="Google Shape;4669;p112"/>
          <p:cNvGrpSpPr/>
          <p:nvPr/>
        </p:nvGrpSpPr>
        <p:grpSpPr>
          <a:xfrm>
            <a:off x="304800" y="800100"/>
            <a:ext cx="8407291" cy="1043100"/>
            <a:chOff x="0" y="0"/>
            <a:chExt cx="8407291" cy="1043100"/>
          </a:xfrm>
        </p:grpSpPr>
        <p:sp>
          <p:nvSpPr>
            <p:cNvPr id="4670" name="Google Shape;4670;p112"/>
            <p:cNvSpPr/>
            <p:nvPr/>
          </p:nvSpPr>
          <p:spPr>
            <a:xfrm>
              <a:off x="2640091" y="0"/>
              <a:ext cx="5767200" cy="10431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112"/>
            <p:cNvSpPr txBox="1"/>
            <p:nvPr/>
          </p:nvSpPr>
          <p:spPr>
            <a:xfrm>
              <a:off x="2640091" y="130402"/>
              <a:ext cx="5376000" cy="782400"/>
            </a:xfrm>
            <a:prstGeom prst="rect">
              <a:avLst/>
            </a:prstGeom>
            <a:noFill/>
            <a:ln>
              <a:noFill/>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The word-spacing is used to specify the space between the words in a text.</a:t>
              </a:r>
              <a:endParaRPr b="0" i="0" sz="1600" u="none" cap="none" strike="noStrike">
                <a:solidFill>
                  <a:srgbClr val="FFFFFF"/>
                </a:solidFill>
                <a:latin typeface="Arial"/>
                <a:ea typeface="Arial"/>
                <a:cs typeface="Arial"/>
                <a:sym typeface="Arial"/>
              </a:endParaRPr>
            </a:p>
          </p:txBody>
        </p:sp>
        <p:sp>
          <p:nvSpPr>
            <p:cNvPr id="4672" name="Google Shape;4672;p112"/>
            <p:cNvSpPr/>
            <p:nvPr/>
          </p:nvSpPr>
          <p:spPr>
            <a:xfrm>
              <a:off x="0" y="159643"/>
              <a:ext cx="2640000" cy="7056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12"/>
            <p:cNvSpPr txBox="1"/>
            <p:nvPr/>
          </p:nvSpPr>
          <p:spPr>
            <a:xfrm>
              <a:off x="34450" y="194093"/>
              <a:ext cx="2571300" cy="6369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tr-TR" sz="2000" u="none" cap="none" strike="noStrike">
                  <a:solidFill>
                    <a:srgbClr val="FFFFFF"/>
                  </a:solidFill>
                  <a:latin typeface="Arial"/>
                  <a:ea typeface="Arial"/>
                  <a:cs typeface="Arial"/>
                  <a:sym typeface="Arial"/>
                </a:rPr>
                <a:t>Word Spacing</a:t>
              </a:r>
              <a:endParaRPr/>
            </a:p>
          </p:txBody>
        </p:sp>
      </p:grpSp>
      <p:pic>
        <p:nvPicPr>
          <p:cNvPr id="4674" name="Google Shape;4674;p112"/>
          <p:cNvPicPr preferRelativeResize="0"/>
          <p:nvPr/>
        </p:nvPicPr>
        <p:blipFill rotWithShape="1">
          <a:blip r:embed="rId3">
            <a:alphaModFix/>
          </a:blip>
          <a:srcRect b="0" l="0" r="0" t="0"/>
          <a:stretch/>
        </p:blipFill>
        <p:spPr>
          <a:xfrm>
            <a:off x="1497818" y="1923908"/>
            <a:ext cx="6021363" cy="3045792"/>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8" name="Shape 4678"/>
        <p:cNvGrpSpPr/>
        <p:nvPr/>
      </p:nvGrpSpPr>
      <p:grpSpPr>
        <a:xfrm>
          <a:off x="0" y="0"/>
          <a:ext cx="0" cy="0"/>
          <a:chOff x="0" y="0"/>
          <a:chExt cx="0" cy="0"/>
        </a:xfrm>
      </p:grpSpPr>
      <p:sp>
        <p:nvSpPr>
          <p:cNvPr id="4679" name="Google Shape;4679;p113"/>
          <p:cNvSpPr txBox="1"/>
          <p:nvPr>
            <p:ph type="ctrTitle"/>
          </p:nvPr>
        </p:nvSpPr>
        <p:spPr>
          <a:xfrm>
            <a:off x="1010730" y="2102553"/>
            <a:ext cx="56445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Text Shadow</a:t>
            </a:r>
            <a:endParaRPr sz="4000">
              <a:solidFill>
                <a:srgbClr val="741B47"/>
              </a:solidFill>
              <a:latin typeface="Raleway Medium"/>
              <a:ea typeface="Raleway Medium"/>
              <a:cs typeface="Raleway Medium"/>
              <a:sym typeface="Raleway Medium"/>
            </a:endParaRPr>
          </a:p>
        </p:txBody>
      </p:sp>
      <p:sp>
        <p:nvSpPr>
          <p:cNvPr id="4680" name="Google Shape;4680;p113"/>
          <p:cNvSpPr txBox="1"/>
          <p:nvPr/>
        </p:nvSpPr>
        <p:spPr>
          <a:xfrm>
            <a:off x="-1" y="1866900"/>
            <a:ext cx="6957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10</a:t>
            </a:r>
            <a:endParaRPr b="1" i="0" sz="3600" u="none" cap="none" strike="noStrike">
              <a:solidFill>
                <a:schemeClr val="lt1"/>
              </a:solidFill>
              <a:latin typeface="Barlow"/>
              <a:ea typeface="Barlow"/>
              <a:cs typeface="Barlow"/>
              <a:sym typeface="Barlow"/>
            </a:endParaRPr>
          </a:p>
        </p:txBody>
      </p:sp>
      <p:grpSp>
        <p:nvGrpSpPr>
          <p:cNvPr id="4681" name="Google Shape;4681;p113"/>
          <p:cNvGrpSpPr/>
          <p:nvPr/>
        </p:nvGrpSpPr>
        <p:grpSpPr>
          <a:xfrm>
            <a:off x="6126359" y="1573487"/>
            <a:ext cx="2928488" cy="3139481"/>
            <a:chOff x="2183550" y="65875"/>
            <a:chExt cx="4483981" cy="4807045"/>
          </a:xfrm>
        </p:grpSpPr>
        <p:sp>
          <p:nvSpPr>
            <p:cNvPr id="4682" name="Google Shape;4682;p113"/>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3" name="Google Shape;4683;p113"/>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4" name="Google Shape;4684;p113"/>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5" name="Google Shape;4685;p113"/>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6" name="Google Shape;4686;p113"/>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7" name="Google Shape;4687;p113"/>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8" name="Google Shape;4688;p113"/>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9" name="Google Shape;4689;p113"/>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0" name="Google Shape;4690;p113"/>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1" name="Google Shape;4691;p113"/>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2" name="Google Shape;4692;p113"/>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3" name="Google Shape;4693;p113"/>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4" name="Google Shape;4694;p113"/>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5" name="Google Shape;4695;p113"/>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6" name="Google Shape;4696;p113"/>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7" name="Google Shape;4697;p113"/>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8" name="Google Shape;4698;p113"/>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9" name="Google Shape;4699;p113"/>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00" name="Google Shape;4700;p113"/>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01" name="Google Shape;4701;p113"/>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02" name="Google Shape;4702;p113"/>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03" name="Google Shape;4703;p113"/>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704" name="Google Shape;4704;p113"/>
            <p:cNvGrpSpPr/>
            <p:nvPr/>
          </p:nvGrpSpPr>
          <p:grpSpPr>
            <a:xfrm>
              <a:off x="2428704" y="3970322"/>
              <a:ext cx="350131" cy="370523"/>
              <a:chOff x="4512354" y="4952197"/>
              <a:chExt cx="350131" cy="370523"/>
            </a:xfrm>
          </p:grpSpPr>
          <p:grpSp>
            <p:nvGrpSpPr>
              <p:cNvPr id="4705" name="Google Shape;4705;p113"/>
              <p:cNvGrpSpPr/>
              <p:nvPr/>
            </p:nvGrpSpPr>
            <p:grpSpPr>
              <a:xfrm>
                <a:off x="4512354" y="5116449"/>
                <a:ext cx="343196" cy="206271"/>
                <a:chOff x="4512354" y="5116449"/>
                <a:chExt cx="343196" cy="206271"/>
              </a:xfrm>
            </p:grpSpPr>
            <p:sp>
              <p:nvSpPr>
                <p:cNvPr id="4706" name="Google Shape;4706;p113"/>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07" name="Google Shape;4707;p113"/>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08" name="Google Shape;4708;p113"/>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709" name="Google Shape;4709;p113"/>
                <p:cNvGrpSpPr/>
                <p:nvPr/>
              </p:nvGrpSpPr>
              <p:grpSpPr>
                <a:xfrm>
                  <a:off x="4592868" y="5212556"/>
                  <a:ext cx="96807" cy="56007"/>
                  <a:chOff x="4592868" y="5212556"/>
                  <a:chExt cx="96807" cy="56007"/>
                </a:xfrm>
              </p:grpSpPr>
              <p:sp>
                <p:nvSpPr>
                  <p:cNvPr id="4710" name="Google Shape;4710;p113"/>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1" name="Google Shape;4711;p113"/>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712" name="Google Shape;4712;p113"/>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3" name="Google Shape;4713;p113"/>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4" name="Google Shape;4714;p113"/>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5" name="Google Shape;4715;p113"/>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6" name="Google Shape;4716;p113"/>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7" name="Google Shape;4717;p113"/>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8" name="Google Shape;4718;p113"/>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9" name="Google Shape;4719;p113"/>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0" name="Google Shape;4720;p113"/>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1" name="Google Shape;4721;p113"/>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2" name="Google Shape;4722;p113"/>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3" name="Google Shape;4723;p113"/>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4" name="Google Shape;4724;p113"/>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5" name="Google Shape;4725;p113"/>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6" name="Google Shape;4726;p113"/>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7" name="Google Shape;4727;p113"/>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8" name="Google Shape;4728;p113"/>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9" name="Google Shape;4729;p113"/>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0" name="Google Shape;4730;p113"/>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1" name="Google Shape;4731;p113"/>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2" name="Google Shape;4732;p113"/>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3" name="Google Shape;4733;p113"/>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4" name="Google Shape;4734;p113"/>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5" name="Google Shape;4735;p113"/>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6" name="Google Shape;4736;p113"/>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7" name="Google Shape;4737;p113"/>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8" name="Google Shape;4738;p113"/>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9" name="Google Shape;4739;p113"/>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0" name="Google Shape;4740;p113"/>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1" name="Google Shape;4741;p113"/>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2" name="Google Shape;4742;p113"/>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3" name="Google Shape;4743;p113"/>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4" name="Google Shape;4744;p113"/>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5" name="Google Shape;4745;p113"/>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6" name="Google Shape;4746;p113"/>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7" name="Google Shape;4747;p113"/>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8" name="Google Shape;4748;p113"/>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9" name="Google Shape;4749;p113"/>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0" name="Google Shape;4750;p113"/>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1" name="Google Shape;4751;p113"/>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2" name="Google Shape;4752;p113"/>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3" name="Google Shape;4753;p113"/>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4" name="Google Shape;4754;p113"/>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5" name="Google Shape;4755;p113"/>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6" name="Google Shape;4756;p113"/>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7" name="Google Shape;4757;p113"/>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8" name="Google Shape;4758;p113"/>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9" name="Google Shape;4759;p113"/>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0" name="Google Shape;4760;p113"/>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1" name="Google Shape;4761;p113"/>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2" name="Google Shape;4762;p113"/>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3" name="Google Shape;4763;p113"/>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4" name="Google Shape;4764;p113"/>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5" name="Google Shape;4765;p113"/>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6" name="Google Shape;4766;p113"/>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7" name="Google Shape;4767;p113"/>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8" name="Google Shape;4768;p113"/>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9" name="Google Shape;4769;p113"/>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0" name="Google Shape;4770;p113"/>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1" name="Google Shape;4771;p113"/>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2" name="Google Shape;4772;p113"/>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3" name="Google Shape;4773;p113"/>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4" name="Google Shape;4774;p113"/>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5" name="Google Shape;4775;p113"/>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776" name="Google Shape;4776;p113"/>
              <p:cNvGrpSpPr/>
              <p:nvPr/>
            </p:nvGrpSpPr>
            <p:grpSpPr>
              <a:xfrm>
                <a:off x="4655095" y="4952197"/>
                <a:ext cx="207390" cy="280361"/>
                <a:chOff x="4655095" y="4952197"/>
                <a:chExt cx="207390" cy="280361"/>
              </a:xfrm>
            </p:grpSpPr>
            <p:grpSp>
              <p:nvGrpSpPr>
                <p:cNvPr id="4777" name="Google Shape;4777;p113"/>
                <p:cNvGrpSpPr/>
                <p:nvPr/>
              </p:nvGrpSpPr>
              <p:grpSpPr>
                <a:xfrm>
                  <a:off x="4655095" y="4952197"/>
                  <a:ext cx="207390" cy="280361"/>
                  <a:chOff x="4655095" y="4952197"/>
                  <a:chExt cx="207390" cy="280361"/>
                </a:xfrm>
              </p:grpSpPr>
              <p:sp>
                <p:nvSpPr>
                  <p:cNvPr id="4778" name="Google Shape;4778;p113"/>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9" name="Google Shape;4779;p113"/>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80" name="Google Shape;4780;p113"/>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81" name="Google Shape;4781;p113"/>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82" name="Google Shape;4782;p113"/>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783" name="Google Shape;4783;p113"/>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84" name="Google Shape;4784;p113"/>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85" name="Google Shape;4785;p113"/>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4786" name="Google Shape;4786;p113"/>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87" name="Google Shape;4787;p113"/>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88" name="Google Shape;4788;p113"/>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89" name="Google Shape;4789;p113"/>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0" name="Google Shape;4790;p113"/>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1" name="Google Shape;4791;p113"/>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2" name="Google Shape;4792;p113"/>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3" name="Google Shape;4793;p113"/>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4" name="Google Shape;4794;p113"/>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5" name="Google Shape;4795;p113"/>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6" name="Google Shape;4796;p113"/>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7" name="Google Shape;4797;p113"/>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8" name="Google Shape;4798;p113"/>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9" name="Google Shape;4799;p113"/>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00" name="Google Shape;4800;p113"/>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01" name="Google Shape;4801;p113"/>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02" name="Google Shape;4802;p113"/>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03" name="Google Shape;4803;p113"/>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04" name="Google Shape;4804;p113"/>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05" name="Google Shape;4805;p113"/>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06" name="Google Shape;4806;p113"/>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07" name="Google Shape;4807;p113"/>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08" name="Google Shape;4808;p113"/>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09" name="Google Shape;4809;p113"/>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10" name="Google Shape;4810;p113"/>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11" name="Google Shape;4811;p113"/>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12" name="Google Shape;4812;p113"/>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13" name="Google Shape;4813;p113"/>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14" name="Google Shape;4814;p113"/>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815" name="Google Shape;4815;p113"/>
            <p:cNvGrpSpPr/>
            <p:nvPr/>
          </p:nvGrpSpPr>
          <p:grpSpPr>
            <a:xfrm>
              <a:off x="6161826" y="4215479"/>
              <a:ext cx="350681" cy="265782"/>
              <a:chOff x="6621095" y="1452181"/>
              <a:chExt cx="330893" cy="250785"/>
            </a:xfrm>
          </p:grpSpPr>
          <p:sp>
            <p:nvSpPr>
              <p:cNvPr id="4816" name="Google Shape;4816;p11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17" name="Google Shape;4817;p11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18" name="Google Shape;4818;p11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19" name="Google Shape;4819;p11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20" name="Google Shape;4820;p11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4" name="Shape 4824"/>
        <p:cNvGrpSpPr/>
        <p:nvPr/>
      </p:nvGrpSpPr>
      <p:grpSpPr>
        <a:xfrm>
          <a:off x="0" y="0"/>
          <a:ext cx="0" cy="0"/>
          <a:chOff x="0" y="0"/>
          <a:chExt cx="0" cy="0"/>
        </a:xfrm>
      </p:grpSpPr>
      <p:sp>
        <p:nvSpPr>
          <p:cNvPr id="4825" name="Google Shape;4825;p11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826" name="Google Shape;4826;p114"/>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Text Shadow</a:t>
            </a:r>
            <a:endParaRPr sz="4000">
              <a:solidFill>
                <a:srgbClr val="741B47"/>
              </a:solidFill>
              <a:latin typeface="Raleway Medium"/>
              <a:ea typeface="Raleway Medium"/>
              <a:cs typeface="Raleway Medium"/>
              <a:sym typeface="Raleway Medium"/>
            </a:endParaRPr>
          </a:p>
        </p:txBody>
      </p:sp>
      <p:grpSp>
        <p:nvGrpSpPr>
          <p:cNvPr id="4827" name="Google Shape;4827;p114"/>
          <p:cNvGrpSpPr/>
          <p:nvPr/>
        </p:nvGrpSpPr>
        <p:grpSpPr>
          <a:xfrm>
            <a:off x="284011" y="564210"/>
            <a:ext cx="8800088" cy="1402200"/>
            <a:chOff x="477" y="684"/>
            <a:chExt cx="8800088" cy="1402200"/>
          </a:xfrm>
        </p:grpSpPr>
        <p:sp>
          <p:nvSpPr>
            <p:cNvPr id="4828" name="Google Shape;4828;p114"/>
            <p:cNvSpPr/>
            <p:nvPr/>
          </p:nvSpPr>
          <p:spPr>
            <a:xfrm>
              <a:off x="1838465" y="684"/>
              <a:ext cx="6962100" cy="14022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114"/>
            <p:cNvSpPr txBox="1"/>
            <p:nvPr/>
          </p:nvSpPr>
          <p:spPr>
            <a:xfrm>
              <a:off x="1838465" y="175950"/>
              <a:ext cx="6436500" cy="1051500"/>
            </a:xfrm>
            <a:prstGeom prst="rect">
              <a:avLst/>
            </a:prstGeom>
            <a:noFill/>
            <a:ln>
              <a:noFill/>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None/>
              </a:pPr>
              <a:r>
                <a:rPr b="0" i="0" lang="tr-TR" sz="1600" u="none" cap="none" strike="noStrike">
                  <a:solidFill>
                    <a:srgbClr val="FFFFFF"/>
                  </a:solidFill>
                  <a:latin typeface="Arial"/>
                  <a:ea typeface="Arial"/>
                  <a:cs typeface="Arial"/>
                  <a:sym typeface="Arial"/>
                </a:rPr>
                <a:t>The text-shadow property adds shadow to text. In the example below:</a:t>
              </a:r>
              <a:br>
                <a:rPr b="0" i="0" lang="tr-TR" sz="1600" u="none" cap="none" strike="noStrike">
                  <a:solidFill>
                    <a:srgbClr val="FFFFFF"/>
                  </a:solidFill>
                  <a:latin typeface="Arial"/>
                  <a:ea typeface="Arial"/>
                  <a:cs typeface="Arial"/>
                  <a:sym typeface="Arial"/>
                </a:rPr>
              </a:br>
              <a:r>
                <a:rPr b="0" i="0" lang="tr-TR" sz="1600" u="none" cap="none" strike="noStrike">
                  <a:solidFill>
                    <a:srgbClr val="FFFFFF"/>
                  </a:solidFill>
                  <a:latin typeface="Arial"/>
                  <a:ea typeface="Arial"/>
                  <a:cs typeface="Arial"/>
                  <a:sym typeface="Arial"/>
                </a:rPr>
                <a:t>* first value specifies the position of the horizontal shadow,</a:t>
              </a:r>
              <a:br>
                <a:rPr b="0" i="0" lang="tr-TR" sz="1600" u="none" cap="none" strike="noStrike">
                  <a:solidFill>
                    <a:srgbClr val="FFFFFF"/>
                  </a:solidFill>
                  <a:latin typeface="Arial"/>
                  <a:ea typeface="Arial"/>
                  <a:cs typeface="Arial"/>
                  <a:sym typeface="Arial"/>
                </a:rPr>
              </a:br>
              <a:r>
                <a:rPr b="0" i="0" lang="tr-TR" sz="1600" u="none" cap="none" strike="noStrike">
                  <a:solidFill>
                    <a:srgbClr val="FFFFFF"/>
                  </a:solidFill>
                  <a:latin typeface="Arial"/>
                  <a:ea typeface="Arial"/>
                  <a:cs typeface="Arial"/>
                  <a:sym typeface="Arial"/>
                </a:rPr>
                <a:t>* second value specifies the position of the vertical shadow,</a:t>
              </a:r>
              <a:br>
                <a:rPr b="0" i="0" lang="tr-TR" sz="1600" u="none" cap="none" strike="noStrike">
                  <a:solidFill>
                    <a:srgbClr val="FFFFFF"/>
                  </a:solidFill>
                  <a:latin typeface="Arial"/>
                  <a:ea typeface="Arial"/>
                  <a:cs typeface="Arial"/>
                  <a:sym typeface="Arial"/>
                </a:rPr>
              </a:br>
              <a:r>
                <a:rPr b="0" i="0" lang="tr-TR" sz="1600" u="none" cap="none" strike="noStrike">
                  <a:solidFill>
                    <a:srgbClr val="FFFFFF"/>
                  </a:solidFill>
                  <a:latin typeface="Arial"/>
                  <a:ea typeface="Arial"/>
                  <a:cs typeface="Arial"/>
                  <a:sym typeface="Arial"/>
                </a:rPr>
                <a:t>* third value specifies the color of the shadow.</a:t>
              </a:r>
              <a:endParaRPr b="0" i="0" sz="1600" u="none" cap="none" strike="noStrike">
                <a:solidFill>
                  <a:srgbClr val="FFFFFF"/>
                </a:solidFill>
                <a:latin typeface="Arial"/>
                <a:ea typeface="Arial"/>
                <a:cs typeface="Arial"/>
                <a:sym typeface="Arial"/>
              </a:endParaRPr>
            </a:p>
          </p:txBody>
        </p:sp>
        <p:sp>
          <p:nvSpPr>
            <p:cNvPr id="4830" name="Google Shape;4830;p114"/>
            <p:cNvSpPr/>
            <p:nvPr/>
          </p:nvSpPr>
          <p:spPr>
            <a:xfrm>
              <a:off x="477" y="216203"/>
              <a:ext cx="1838100" cy="9468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14"/>
            <p:cNvSpPr txBox="1"/>
            <p:nvPr/>
          </p:nvSpPr>
          <p:spPr>
            <a:xfrm>
              <a:off x="46689" y="262415"/>
              <a:ext cx="1745700" cy="8541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tr-TR" sz="2000" u="none" cap="none" strike="noStrike">
                  <a:solidFill>
                    <a:srgbClr val="FFFFFF"/>
                  </a:solidFill>
                  <a:latin typeface="Arial"/>
                  <a:ea typeface="Arial"/>
                  <a:cs typeface="Arial"/>
                  <a:sym typeface="Arial"/>
                </a:rPr>
                <a:t>Text Shadow</a:t>
              </a:r>
              <a:endParaRPr b="0" i="0" sz="2000" u="none" cap="none" strike="noStrike">
                <a:solidFill>
                  <a:srgbClr val="FFFFFF"/>
                </a:solidFill>
                <a:latin typeface="Arial"/>
                <a:ea typeface="Arial"/>
                <a:cs typeface="Arial"/>
                <a:sym typeface="Arial"/>
              </a:endParaRPr>
            </a:p>
          </p:txBody>
        </p:sp>
      </p:grpSp>
      <p:pic>
        <p:nvPicPr>
          <p:cNvPr id="4832" name="Google Shape;4832;p114"/>
          <p:cNvPicPr preferRelativeResize="0"/>
          <p:nvPr/>
        </p:nvPicPr>
        <p:blipFill rotWithShape="1">
          <a:blip r:embed="rId3">
            <a:alphaModFix/>
          </a:blip>
          <a:srcRect b="0" l="0" r="0" t="0"/>
          <a:stretch/>
        </p:blipFill>
        <p:spPr>
          <a:xfrm>
            <a:off x="1551078" y="2073350"/>
            <a:ext cx="5211755" cy="2926922"/>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6" name="Shape 4836"/>
        <p:cNvGrpSpPr/>
        <p:nvPr/>
      </p:nvGrpSpPr>
      <p:grpSpPr>
        <a:xfrm>
          <a:off x="0" y="0"/>
          <a:ext cx="0" cy="0"/>
          <a:chOff x="0" y="0"/>
          <a:chExt cx="0" cy="0"/>
        </a:xfrm>
      </p:grpSpPr>
      <p:sp>
        <p:nvSpPr>
          <p:cNvPr id="4837" name="Google Shape;4837;p115"/>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838" name="Google Shape;4838;p115"/>
          <p:cNvSpPr txBox="1"/>
          <p:nvPr>
            <p:ph idx="4294967295" type="ctrTitle"/>
          </p:nvPr>
        </p:nvSpPr>
        <p:spPr>
          <a:xfrm>
            <a:off x="2400150" y="1778188"/>
            <a:ext cx="4343700" cy="8328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TR" sz="7200" u="none" cap="none" strike="noStrike">
                <a:solidFill>
                  <a:srgbClr val="741B47"/>
                </a:solidFill>
                <a:latin typeface="Raleway SemiBold"/>
                <a:ea typeface="Raleway SemiBold"/>
                <a:cs typeface="Raleway SemiBold"/>
                <a:sym typeface="Raleway SemiBold"/>
              </a:rPr>
              <a:t>THANKS!</a:t>
            </a:r>
            <a:endParaRPr b="0" i="0" sz="7200" u="none" cap="none" strike="noStrike">
              <a:solidFill>
                <a:srgbClr val="741B47"/>
              </a:solidFill>
              <a:latin typeface="Raleway SemiBold"/>
              <a:ea typeface="Raleway SemiBold"/>
              <a:cs typeface="Raleway SemiBold"/>
              <a:sym typeface="Raleway SemiBo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2" name="Shape 4842"/>
        <p:cNvGrpSpPr/>
        <p:nvPr/>
      </p:nvGrpSpPr>
      <p:grpSpPr>
        <a:xfrm>
          <a:off x="0" y="0"/>
          <a:ext cx="0" cy="0"/>
          <a:chOff x="0" y="0"/>
          <a:chExt cx="0" cy="0"/>
        </a:xfrm>
      </p:grpSpPr>
      <p:sp>
        <p:nvSpPr>
          <p:cNvPr id="4843" name="Google Shape;4843;p116"/>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pic>
        <p:nvPicPr>
          <p:cNvPr id="4844" name="Google Shape;4844;p116"/>
          <p:cNvPicPr preferRelativeResize="0"/>
          <p:nvPr/>
        </p:nvPicPr>
        <p:blipFill rotWithShape="1">
          <a:blip r:embed="rId3">
            <a:alphaModFix/>
          </a:blip>
          <a:srcRect b="0" l="0" r="8054" t="0"/>
          <a:stretch/>
        </p:blipFill>
        <p:spPr>
          <a:xfrm>
            <a:off x="0" y="0"/>
            <a:ext cx="9143999" cy="5143500"/>
          </a:xfrm>
          <a:prstGeom prst="rect">
            <a:avLst/>
          </a:prstGeom>
          <a:noFill/>
          <a:ln>
            <a:noFill/>
          </a:ln>
        </p:spPr>
      </p:pic>
      <p:sp>
        <p:nvSpPr>
          <p:cNvPr id="4845" name="Google Shape;4845;p116"/>
          <p:cNvSpPr/>
          <p:nvPr/>
        </p:nvSpPr>
        <p:spPr>
          <a:xfrm>
            <a:off x="612325" y="1293975"/>
            <a:ext cx="5832300" cy="2219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18"/>
          <p:cNvPicPr preferRelativeResize="0"/>
          <p:nvPr/>
        </p:nvPicPr>
        <p:blipFill rotWithShape="1">
          <a:blip r:embed="rId3">
            <a:alphaModFix/>
          </a:blip>
          <a:srcRect b="0" l="0" r="0" t="0"/>
          <a:stretch/>
        </p:blipFill>
        <p:spPr>
          <a:xfrm>
            <a:off x="504472" y="800100"/>
            <a:ext cx="8036457" cy="3888608"/>
          </a:xfrm>
          <a:prstGeom prst="rect">
            <a:avLst/>
          </a:prstGeom>
          <a:noFill/>
          <a:ln>
            <a:noFill/>
          </a:ln>
        </p:spPr>
      </p:pic>
      <p:sp>
        <p:nvSpPr>
          <p:cNvPr id="131" name="Google Shape;131;p1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32" name="Google Shape;132;p18"/>
          <p:cNvSpPr/>
          <p:nvPr/>
        </p:nvSpPr>
        <p:spPr>
          <a:xfrm>
            <a:off x="304600" y="1446500"/>
            <a:ext cx="8633400" cy="3293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Raleway SemiBold"/>
              <a:ea typeface="Raleway SemiBold"/>
              <a:cs typeface="Raleway SemiBold"/>
              <a:sym typeface="Raleway SemiBold"/>
            </a:endParaRPr>
          </a:p>
        </p:txBody>
      </p:sp>
      <p:sp>
        <p:nvSpPr>
          <p:cNvPr id="133" name="Google Shape;133;p18"/>
          <p:cNvSpPr txBox="1"/>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TR" sz="4000" u="none" cap="none" strike="noStrike">
                <a:solidFill>
                  <a:srgbClr val="741B47"/>
                </a:solidFill>
                <a:latin typeface="Raleway Medium"/>
                <a:ea typeface="Raleway Medium"/>
                <a:cs typeface="Raleway Medium"/>
                <a:sym typeface="Raleway Medium"/>
              </a:rPr>
              <a:t>History of CSS</a:t>
            </a:r>
            <a:endParaRPr b="0" i="0" sz="4000" u="none" cap="none" strike="noStrike">
              <a:solidFill>
                <a:srgbClr val="741B47"/>
              </a:solidFill>
              <a:latin typeface="Raleway Medium"/>
              <a:ea typeface="Raleway Medium"/>
              <a:cs typeface="Raleway Medium"/>
              <a:sym typeface="Raleway Medium"/>
            </a:endParaRPr>
          </a:p>
        </p:txBody>
      </p:sp>
      <p:pic>
        <p:nvPicPr>
          <p:cNvPr descr="Image result for css" id="134" name="Google Shape;134;p18"/>
          <p:cNvPicPr preferRelativeResize="0"/>
          <p:nvPr/>
        </p:nvPicPr>
        <p:blipFill rotWithShape="1">
          <a:blip r:embed="rId4">
            <a:alphaModFix/>
          </a:blip>
          <a:srcRect b="0" l="0" r="0" t="0"/>
          <a:stretch/>
        </p:blipFill>
        <p:spPr>
          <a:xfrm>
            <a:off x="4621300" y="167950"/>
            <a:ext cx="2190724" cy="912800"/>
          </a:xfrm>
          <a:prstGeom prst="rect">
            <a:avLst/>
          </a:prstGeom>
          <a:noFill/>
          <a:ln>
            <a:noFill/>
          </a:ln>
        </p:spPr>
      </p:pic>
      <p:pic>
        <p:nvPicPr>
          <p:cNvPr id="135" name="Google Shape;135;p18"/>
          <p:cNvPicPr preferRelativeResize="0"/>
          <p:nvPr/>
        </p:nvPicPr>
        <p:blipFill>
          <a:blip r:embed="rId5">
            <a:alphaModFix/>
          </a:blip>
          <a:stretch>
            <a:fillRect/>
          </a:stretch>
        </p:blipFill>
        <p:spPr>
          <a:xfrm>
            <a:off x="1476825" y="4331050"/>
            <a:ext cx="1613125" cy="7743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9" name="Shape 4849"/>
        <p:cNvGrpSpPr/>
        <p:nvPr/>
      </p:nvGrpSpPr>
      <p:grpSpPr>
        <a:xfrm>
          <a:off x="0" y="0"/>
          <a:ext cx="0" cy="0"/>
          <a:chOff x="0" y="0"/>
          <a:chExt cx="0" cy="0"/>
        </a:xfrm>
      </p:grpSpPr>
      <p:sp>
        <p:nvSpPr>
          <p:cNvPr id="4850" name="Google Shape;4850;p117"/>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851" name="Google Shape;4851;p117"/>
          <p:cNvSpPr txBox="1"/>
          <p:nvPr/>
        </p:nvSpPr>
        <p:spPr>
          <a:xfrm>
            <a:off x="4205100" y="81650"/>
            <a:ext cx="4498200" cy="4202100"/>
          </a:xfrm>
          <a:prstGeom prst="rect">
            <a:avLst/>
          </a:prstGeom>
          <a:solidFill>
            <a:schemeClr val="lt2"/>
          </a:solidFill>
          <a:ln cap="flat" cmpd="sng" w="19050">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tr-TR" sz="1900">
                <a:solidFill>
                  <a:srgbClr val="007185"/>
                </a:solidFill>
                <a:uFill>
                  <a:noFill/>
                </a:uFill>
                <a:hlinkClick r:id="rId3">
                  <a:extLst>
                    <a:ext uri="{A12FA001-AC4F-418D-AE19-62706E023703}">
                      <ahyp:hlinkClr val="tx"/>
                    </a:ext>
                  </a:extLst>
                </a:hlinkClick>
              </a:rPr>
              <a:t>It Ends with Us: A Novel (1)</a:t>
            </a:r>
            <a:endParaRPr b="1" sz="1900">
              <a:solidFill>
                <a:srgbClr val="007185"/>
              </a:solidFill>
            </a:endParaRPr>
          </a:p>
          <a:p>
            <a:pPr indent="0" lvl="0" marL="0" rtl="0" algn="l">
              <a:spcBef>
                <a:spcPts val="0"/>
              </a:spcBef>
              <a:spcAft>
                <a:spcPts val="0"/>
              </a:spcAft>
              <a:buNone/>
            </a:pPr>
            <a:r>
              <a:rPr lang="tr-TR" sz="1300"/>
              <a:t>by </a:t>
            </a:r>
            <a:r>
              <a:rPr lang="tr-TR" sz="1300">
                <a:solidFill>
                  <a:srgbClr val="007185"/>
                </a:solidFill>
                <a:uFill>
                  <a:noFill/>
                </a:uFill>
                <a:hlinkClick r:id="rId4">
                  <a:extLst>
                    <a:ext uri="{A12FA001-AC4F-418D-AE19-62706E023703}">
                      <ahyp:hlinkClr val="tx"/>
                    </a:ext>
                  </a:extLst>
                </a:hlinkClick>
              </a:rPr>
              <a:t>Colleen Hoover</a:t>
            </a:r>
            <a:r>
              <a:rPr lang="tr-TR" sz="1300"/>
              <a:t>  | Aug 2, 2016</a:t>
            </a:r>
            <a:endParaRPr sz="1300"/>
          </a:p>
          <a:p>
            <a:pPr indent="0" lvl="0" marL="0" rtl="0" algn="l">
              <a:spcBef>
                <a:spcPts val="0"/>
              </a:spcBef>
              <a:spcAft>
                <a:spcPts val="0"/>
              </a:spcAft>
              <a:buNone/>
            </a:pPr>
            <a:r>
              <a:rPr i="1" lang="tr-TR" sz="1300">
                <a:solidFill>
                  <a:srgbClr val="007185"/>
                </a:solidFill>
              </a:rPr>
              <a:t>4.7 out of 5 stars</a:t>
            </a:r>
            <a:endParaRPr i="1" sz="1300">
              <a:solidFill>
                <a:srgbClr val="007185"/>
              </a:solidFill>
            </a:endParaRPr>
          </a:p>
          <a:p>
            <a:pPr indent="0" lvl="0" marL="0" rtl="0" algn="l">
              <a:spcBef>
                <a:spcPts val="0"/>
              </a:spcBef>
              <a:spcAft>
                <a:spcPts val="0"/>
              </a:spcAft>
              <a:buNone/>
            </a:pPr>
            <a:r>
              <a:rPr lang="tr-TR" sz="1300"/>
              <a:t> </a:t>
            </a:r>
            <a:r>
              <a:rPr lang="tr-TR" sz="1300">
                <a:solidFill>
                  <a:srgbClr val="007185"/>
                </a:solidFill>
                <a:uFill>
                  <a:noFill/>
                </a:uFill>
                <a:hlinkClick r:id="rId5">
                  <a:extLst>
                    <a:ext uri="{A12FA001-AC4F-418D-AE19-62706E023703}">
                      <ahyp:hlinkClr val="tx"/>
                    </a:ext>
                  </a:extLst>
                </a:hlinkClick>
              </a:rPr>
              <a:t>69,176</a:t>
            </a:r>
            <a:endParaRPr sz="1300">
              <a:solidFill>
                <a:srgbClr val="007185"/>
              </a:solidFill>
            </a:endParaRPr>
          </a:p>
          <a:p>
            <a:pPr indent="0" lvl="0" marL="0" marR="0" rtl="0" algn="l">
              <a:spcBef>
                <a:spcPts val="0"/>
              </a:spcBef>
              <a:spcAft>
                <a:spcPts val="0"/>
              </a:spcAft>
              <a:buNone/>
            </a:pPr>
            <a:r>
              <a:rPr lang="tr-TR" sz="1250">
                <a:solidFill>
                  <a:srgbClr val="007185"/>
                </a:solidFill>
                <a:highlight>
                  <a:srgbClr val="FFFFFF"/>
                </a:highlight>
                <a:uFill>
                  <a:noFill/>
                </a:uFill>
                <a:hlinkClick r:id="rId6">
                  <a:extLst>
                    <a:ext uri="{A12FA001-AC4F-418D-AE19-62706E023703}">
                      <ahyp:hlinkClr val="tx"/>
                    </a:ext>
                  </a:extLst>
                </a:hlinkClick>
              </a:rPr>
              <a:t>Paperback</a:t>
            </a:r>
            <a:endParaRPr sz="1250">
              <a:solidFill>
                <a:srgbClr val="007185"/>
              </a:solidFill>
              <a:highlight>
                <a:srgbClr val="FFFFFF"/>
              </a:highlight>
            </a:endParaRPr>
          </a:p>
          <a:p>
            <a:pPr indent="0" lvl="0" marL="0" marR="0" rtl="0" algn="l">
              <a:spcBef>
                <a:spcPts val="0"/>
              </a:spcBef>
              <a:spcAft>
                <a:spcPts val="0"/>
              </a:spcAft>
              <a:buNone/>
            </a:pPr>
            <a:r>
              <a:rPr lang="tr-TR" sz="1800">
                <a:solidFill>
                  <a:srgbClr val="0F1111"/>
                </a:solidFill>
                <a:highlight>
                  <a:srgbClr val="FFFFFF"/>
                </a:highlight>
                <a:uFill>
                  <a:noFill/>
                </a:uFill>
                <a:hlinkClick r:id="rId7">
                  <a:extLst>
                    <a:ext uri="{A12FA001-AC4F-418D-AE19-62706E023703}">
                      <ahyp:hlinkClr val="tx"/>
                    </a:ext>
                  </a:extLst>
                </a:hlinkClick>
              </a:rPr>
              <a:t>$12.99</a:t>
            </a:r>
            <a:endParaRPr sz="1250">
              <a:solidFill>
                <a:srgbClr val="007185"/>
              </a:solidFill>
              <a:highlight>
                <a:srgbClr val="FFFFFF"/>
              </a:highlight>
              <a:uFill>
                <a:noFill/>
              </a:uFill>
              <a:hlinkClick r:id="rId8">
                <a:extLst>
                  <a:ext uri="{A12FA001-AC4F-418D-AE19-62706E023703}">
                    <ahyp:hlinkClr val="tx"/>
                  </a:ext>
                </a:extLst>
              </a:hlinkClick>
            </a:endParaRPr>
          </a:p>
          <a:p>
            <a:pPr indent="0" lvl="0" marL="0" marR="0" rtl="0" algn="l">
              <a:spcBef>
                <a:spcPts val="0"/>
              </a:spcBef>
              <a:spcAft>
                <a:spcPts val="0"/>
              </a:spcAft>
              <a:buNone/>
            </a:pPr>
            <a:r>
              <a:rPr lang="tr-TR" sz="1200">
                <a:solidFill>
                  <a:srgbClr val="565959"/>
                </a:solidFill>
                <a:highlight>
                  <a:srgbClr val="FFFFFF"/>
                </a:highlight>
                <a:uFill>
                  <a:noFill/>
                </a:uFill>
                <a:hlinkClick r:id="rId9">
                  <a:extLst>
                    <a:ext uri="{A12FA001-AC4F-418D-AE19-62706E023703}">
                      <ahyp:hlinkClr val="tx"/>
                    </a:ext>
                  </a:extLst>
                </a:hlinkClick>
              </a:rPr>
              <a:t>$16.99</a:t>
            </a:r>
            <a:endParaRPr sz="1200">
              <a:solidFill>
                <a:srgbClr val="565959"/>
              </a:solidFill>
              <a:highlight>
                <a:srgbClr val="FFFFFF"/>
              </a:highlight>
              <a:uFill>
                <a:noFill/>
              </a:uFill>
              <a:hlinkClick r:id="rId10">
                <a:extLst>
                  <a:ext uri="{A12FA001-AC4F-418D-AE19-62706E023703}">
                    <ahyp:hlinkClr val="tx"/>
                  </a:ext>
                </a:extLst>
              </a:hlinkClick>
            </a:endParaRPr>
          </a:p>
          <a:p>
            <a:pPr indent="0" lvl="0" marL="0" marR="0" rtl="0" algn="l">
              <a:spcBef>
                <a:spcPts val="0"/>
              </a:spcBef>
              <a:spcAft>
                <a:spcPts val="0"/>
              </a:spcAft>
              <a:buNone/>
            </a:pPr>
            <a:r>
              <a:rPr lang="tr-TR" sz="1250">
                <a:solidFill>
                  <a:srgbClr val="0F1111"/>
                </a:solidFill>
                <a:highlight>
                  <a:srgbClr val="FFFFFF"/>
                </a:highlight>
              </a:rPr>
              <a:t>Ships to Turkey</a:t>
            </a:r>
            <a:endParaRPr sz="1250">
              <a:solidFill>
                <a:srgbClr val="0F1111"/>
              </a:solidFill>
              <a:highlight>
                <a:srgbClr val="FFFFFF"/>
              </a:highlight>
            </a:endParaRPr>
          </a:p>
          <a:p>
            <a:pPr indent="0" lvl="0" marL="0" marR="0" rtl="0" algn="l">
              <a:spcBef>
                <a:spcPts val="0"/>
              </a:spcBef>
              <a:spcAft>
                <a:spcPts val="0"/>
              </a:spcAft>
              <a:buNone/>
            </a:pPr>
            <a:r>
              <a:rPr lang="tr-TR" sz="1250">
                <a:solidFill>
                  <a:srgbClr val="0F1111"/>
                </a:solidFill>
                <a:highlight>
                  <a:srgbClr val="FFFFFF"/>
                </a:highlight>
              </a:rPr>
              <a:t>More Buying Choices</a:t>
            </a:r>
            <a:endParaRPr sz="1250">
              <a:solidFill>
                <a:srgbClr val="0F1111"/>
              </a:solidFill>
              <a:highlight>
                <a:srgbClr val="FFFFFF"/>
              </a:highlight>
            </a:endParaRPr>
          </a:p>
          <a:p>
            <a:pPr indent="0" lvl="0" marL="0" marR="0" rtl="0" algn="l">
              <a:spcBef>
                <a:spcPts val="0"/>
              </a:spcBef>
              <a:spcAft>
                <a:spcPts val="0"/>
              </a:spcAft>
              <a:buNone/>
            </a:pPr>
            <a:r>
              <a:rPr lang="tr-TR" sz="1250">
                <a:solidFill>
                  <a:srgbClr val="0F1111"/>
                </a:solidFill>
                <a:highlight>
                  <a:srgbClr val="FFFFFF"/>
                </a:highlight>
              </a:rPr>
              <a:t>$10.87</a:t>
            </a:r>
            <a:r>
              <a:rPr lang="tr-TR" sz="1250">
                <a:solidFill>
                  <a:srgbClr val="007185"/>
                </a:solidFill>
                <a:highlight>
                  <a:srgbClr val="FFFFFF"/>
                </a:highlight>
                <a:uFill>
                  <a:noFill/>
                </a:uFill>
                <a:hlinkClick r:id="rId11">
                  <a:extLst>
                    <a:ext uri="{A12FA001-AC4F-418D-AE19-62706E023703}">
                      <ahyp:hlinkClr val="tx"/>
                    </a:ext>
                  </a:extLst>
                </a:hlinkClick>
              </a:rPr>
              <a:t>(51 used &amp; new offers)</a:t>
            </a:r>
            <a:endParaRPr sz="1250">
              <a:solidFill>
                <a:srgbClr val="007185"/>
              </a:solidFill>
              <a:highlight>
                <a:srgbClr val="FFFFFF"/>
              </a:highlight>
            </a:endParaRPr>
          </a:p>
          <a:p>
            <a:pPr indent="0" lvl="0" marL="0" marR="0" rtl="0" algn="l">
              <a:spcBef>
                <a:spcPts val="0"/>
              </a:spcBef>
              <a:spcAft>
                <a:spcPts val="0"/>
              </a:spcAft>
              <a:buNone/>
            </a:pPr>
            <a:r>
              <a:rPr lang="tr-TR" sz="1250">
                <a:solidFill>
                  <a:srgbClr val="007185"/>
                </a:solidFill>
                <a:highlight>
                  <a:srgbClr val="FFFFFF"/>
                </a:highlight>
                <a:uFill>
                  <a:noFill/>
                </a:uFill>
                <a:hlinkClick r:id="rId12">
                  <a:extLst>
                    <a:ext uri="{A12FA001-AC4F-418D-AE19-62706E023703}">
                      <ahyp:hlinkClr val="tx"/>
                    </a:ext>
                  </a:extLst>
                </a:hlinkClick>
              </a:rPr>
              <a:t>Kindle</a:t>
            </a:r>
            <a:endParaRPr sz="1250">
              <a:solidFill>
                <a:srgbClr val="007185"/>
              </a:solidFill>
              <a:highlight>
                <a:srgbClr val="FFFFFF"/>
              </a:highlight>
            </a:endParaRPr>
          </a:p>
          <a:p>
            <a:pPr indent="0" lvl="0" marL="0" marR="0" rtl="0" algn="l">
              <a:spcBef>
                <a:spcPts val="0"/>
              </a:spcBef>
              <a:spcAft>
                <a:spcPts val="0"/>
              </a:spcAft>
              <a:buNone/>
            </a:pPr>
            <a:r>
              <a:rPr lang="tr-TR" sz="1800">
                <a:solidFill>
                  <a:srgbClr val="0F1111"/>
                </a:solidFill>
                <a:highlight>
                  <a:srgbClr val="FFFFFF"/>
                </a:highlight>
                <a:uFill>
                  <a:noFill/>
                </a:uFill>
                <a:hlinkClick r:id="rId13">
                  <a:extLst>
                    <a:ext uri="{A12FA001-AC4F-418D-AE19-62706E023703}">
                      <ahyp:hlinkClr val="tx"/>
                    </a:ext>
                  </a:extLst>
                </a:hlinkClick>
              </a:rPr>
              <a:t>$11.99</a:t>
            </a:r>
            <a:endParaRPr sz="1100">
              <a:solidFill>
                <a:srgbClr val="0F1111"/>
              </a:solidFill>
              <a:highlight>
                <a:srgbClr val="FFFFFF"/>
              </a:highlight>
            </a:endParaRPr>
          </a:p>
          <a:p>
            <a:pPr indent="0" lvl="0" marL="0" marR="0" rtl="0" algn="l">
              <a:spcBef>
                <a:spcPts val="0"/>
              </a:spcBef>
              <a:spcAft>
                <a:spcPts val="0"/>
              </a:spcAft>
              <a:buNone/>
            </a:pPr>
            <a:r>
              <a:rPr lang="tr-TR" sz="1250">
                <a:solidFill>
                  <a:srgbClr val="0F1111"/>
                </a:solidFill>
                <a:highlight>
                  <a:srgbClr val="FFFFFF"/>
                </a:highlight>
              </a:rPr>
              <a:t>Available instantly</a:t>
            </a:r>
            <a:endParaRPr sz="1250">
              <a:solidFill>
                <a:srgbClr val="0F1111"/>
              </a:solidFill>
              <a:highlight>
                <a:srgbClr val="FFFFFF"/>
              </a:highlight>
            </a:endParaRPr>
          </a:p>
          <a:p>
            <a:pPr indent="0" lvl="0" marL="0" marR="0" rtl="0" algn="l">
              <a:spcBef>
                <a:spcPts val="0"/>
              </a:spcBef>
              <a:spcAft>
                <a:spcPts val="0"/>
              </a:spcAft>
              <a:buNone/>
            </a:pPr>
            <a:r>
              <a:rPr lang="tr-TR" sz="1250">
                <a:solidFill>
                  <a:srgbClr val="007185"/>
                </a:solidFill>
                <a:highlight>
                  <a:srgbClr val="FFFFFF"/>
                </a:highlight>
                <a:uFill>
                  <a:noFill/>
                </a:uFill>
                <a:hlinkClick r:id="rId14">
                  <a:extLst>
                    <a:ext uri="{A12FA001-AC4F-418D-AE19-62706E023703}">
                      <ahyp:hlinkClr val="tx"/>
                    </a:ext>
                  </a:extLst>
                </a:hlinkClick>
              </a:rPr>
              <a:t>Audible Audiobook</a:t>
            </a:r>
            <a:endParaRPr sz="1250">
              <a:solidFill>
                <a:srgbClr val="007185"/>
              </a:solidFill>
              <a:highlight>
                <a:srgbClr val="FFFFFF"/>
              </a:highlight>
            </a:endParaRPr>
          </a:p>
          <a:p>
            <a:pPr indent="0" lvl="0" marL="0" marR="0" rtl="0" algn="l">
              <a:spcBef>
                <a:spcPts val="0"/>
              </a:spcBef>
              <a:spcAft>
                <a:spcPts val="0"/>
              </a:spcAft>
              <a:buNone/>
            </a:pPr>
            <a:r>
              <a:rPr lang="tr-TR" sz="1800">
                <a:solidFill>
                  <a:srgbClr val="0F1111"/>
                </a:solidFill>
                <a:highlight>
                  <a:srgbClr val="FFFFFF"/>
                </a:highlight>
                <a:uFill>
                  <a:noFill/>
                </a:uFill>
                <a:hlinkClick r:id="rId15">
                  <a:extLst>
                    <a:ext uri="{A12FA001-AC4F-418D-AE19-62706E023703}">
                      <ahyp:hlinkClr val="tx"/>
                    </a:ext>
                  </a:extLst>
                </a:hlinkClick>
              </a:rPr>
              <a:t>$0.00</a:t>
            </a:r>
            <a:endParaRPr sz="1800">
              <a:solidFill>
                <a:srgbClr val="0F1111"/>
              </a:solidFill>
              <a:highlight>
                <a:srgbClr val="FFFFFF"/>
              </a:highlight>
              <a:uFill>
                <a:noFill/>
              </a:uFill>
              <a:hlinkClick r:id="rId16">
                <a:extLst>
                  <a:ext uri="{A12FA001-AC4F-418D-AE19-62706E023703}">
                    <ahyp:hlinkClr val="tx"/>
                  </a:ext>
                </a:extLst>
              </a:hlinkClick>
            </a:endParaRPr>
          </a:p>
          <a:p>
            <a:pPr indent="0" lvl="0" marL="0" marR="0" rtl="0" algn="l">
              <a:spcBef>
                <a:spcPts val="0"/>
              </a:spcBef>
              <a:spcAft>
                <a:spcPts val="0"/>
              </a:spcAft>
              <a:buNone/>
            </a:pPr>
            <a:r>
              <a:rPr lang="tr-TR" sz="1200">
                <a:solidFill>
                  <a:srgbClr val="565959"/>
                </a:solidFill>
                <a:highlight>
                  <a:srgbClr val="FFFFFF"/>
                </a:highlight>
                <a:uFill>
                  <a:noFill/>
                </a:uFill>
                <a:hlinkClick r:id="rId17">
                  <a:extLst>
                    <a:ext uri="{A12FA001-AC4F-418D-AE19-62706E023703}">
                      <ahyp:hlinkClr val="tx"/>
                    </a:ext>
                  </a:extLst>
                </a:hlinkClick>
              </a:rPr>
              <a:t>$17.00</a:t>
            </a:r>
            <a:endParaRPr sz="1200">
              <a:solidFill>
                <a:srgbClr val="565959"/>
              </a:solidFill>
              <a:highlight>
                <a:srgbClr val="FFFFFF"/>
              </a:highlight>
            </a:endParaRPr>
          </a:p>
          <a:p>
            <a:pPr indent="0" lvl="0" marL="0" marR="0" rtl="0" algn="l">
              <a:spcBef>
                <a:spcPts val="0"/>
              </a:spcBef>
              <a:spcAft>
                <a:spcPts val="0"/>
              </a:spcAft>
              <a:buNone/>
            </a:pPr>
            <a:r>
              <a:rPr lang="tr-TR" sz="1250">
                <a:solidFill>
                  <a:srgbClr val="0F1111"/>
                </a:solidFill>
                <a:highlight>
                  <a:srgbClr val="FFFFFF"/>
                </a:highlight>
              </a:rPr>
              <a:t>Free with Audible trial</a:t>
            </a:r>
            <a:endParaRPr sz="1250">
              <a:solidFill>
                <a:srgbClr val="0F1111"/>
              </a:solidFill>
              <a:highlight>
                <a:srgbClr val="FFFFFF"/>
              </a:highlight>
            </a:endParaRPr>
          </a:p>
          <a:p>
            <a:pPr indent="0" lvl="0" marL="0" marR="0" rtl="0" algn="l">
              <a:spcBef>
                <a:spcPts val="0"/>
              </a:spcBef>
              <a:spcAft>
                <a:spcPts val="0"/>
              </a:spcAft>
              <a:buNone/>
            </a:pPr>
            <a:r>
              <a:rPr lang="tr-TR" sz="1250">
                <a:solidFill>
                  <a:srgbClr val="0F1111"/>
                </a:solidFill>
                <a:highlight>
                  <a:srgbClr val="FFFFFF"/>
                </a:highlight>
              </a:rPr>
              <a:t>Available instantly</a:t>
            </a:r>
            <a:endParaRPr sz="1250">
              <a:solidFill>
                <a:srgbClr val="0F1111"/>
              </a:solidFill>
              <a:highlight>
                <a:srgbClr val="FFFFFF"/>
              </a:highlight>
            </a:endParaRPr>
          </a:p>
          <a:p>
            <a:pPr indent="0" lvl="0" marL="0" marR="0" rtl="0" algn="l">
              <a:spcBef>
                <a:spcPts val="0"/>
              </a:spcBef>
              <a:spcAft>
                <a:spcPts val="0"/>
              </a:spcAft>
              <a:buNone/>
            </a:pPr>
            <a:r>
              <a:rPr lang="tr-TR" sz="1250">
                <a:solidFill>
                  <a:srgbClr val="0F1111"/>
                </a:solidFill>
                <a:highlight>
                  <a:srgbClr val="FFFFFF"/>
                </a:highlight>
              </a:rPr>
              <a:t>Other formats: </a:t>
            </a:r>
            <a:r>
              <a:rPr lang="tr-TR" sz="1250">
                <a:solidFill>
                  <a:srgbClr val="007185"/>
                </a:solidFill>
                <a:highlight>
                  <a:srgbClr val="FFFFFF"/>
                </a:highlight>
                <a:uFill>
                  <a:noFill/>
                </a:uFill>
                <a:hlinkClick r:id="rId18">
                  <a:extLst>
                    <a:ext uri="{A12FA001-AC4F-418D-AE19-62706E023703}">
                      <ahyp:hlinkClr val="tx"/>
                    </a:ext>
                  </a:extLst>
                </a:hlinkClick>
              </a:rPr>
              <a:t>Mass Market Paperback</a:t>
            </a:r>
            <a:r>
              <a:rPr lang="tr-TR" sz="1250">
                <a:solidFill>
                  <a:srgbClr val="0F1111"/>
                </a:solidFill>
                <a:highlight>
                  <a:srgbClr val="FFFFFF"/>
                </a:highlight>
              </a:rPr>
              <a:t> , </a:t>
            </a:r>
            <a:r>
              <a:rPr lang="tr-TR" sz="1250">
                <a:solidFill>
                  <a:srgbClr val="007185"/>
                </a:solidFill>
                <a:highlight>
                  <a:srgbClr val="FFFFFF"/>
                </a:highlight>
                <a:uFill>
                  <a:noFill/>
                </a:uFill>
                <a:hlinkClick r:id="rId19">
                  <a:extLst>
                    <a:ext uri="{A12FA001-AC4F-418D-AE19-62706E023703}">
                      <ahyp:hlinkClr val="tx"/>
                    </a:ext>
                  </a:extLst>
                </a:hlinkClick>
              </a:rPr>
              <a:t>Audio CD</a:t>
            </a:r>
            <a:endParaRPr sz="1600"/>
          </a:p>
        </p:txBody>
      </p:sp>
      <p:sp>
        <p:nvSpPr>
          <p:cNvPr id="4852" name="Google Shape;4852;p117"/>
          <p:cNvSpPr txBox="1"/>
          <p:nvPr/>
        </p:nvSpPr>
        <p:spPr>
          <a:xfrm>
            <a:off x="65300" y="81650"/>
            <a:ext cx="3442500" cy="4215900"/>
          </a:xfrm>
          <a:prstGeom prst="rect">
            <a:avLst/>
          </a:prstGeom>
          <a:solidFill>
            <a:srgbClr val="FFF2CC"/>
          </a:solidFill>
          <a:ln cap="flat" cmpd="sng" w="19050">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314325" lvl="0" marL="571500" rtl="0" algn="l">
              <a:lnSpc>
                <a:spcPct val="115000"/>
              </a:lnSpc>
              <a:spcBef>
                <a:spcPts val="0"/>
              </a:spcBef>
              <a:spcAft>
                <a:spcPts val="0"/>
              </a:spcAft>
              <a:buClr>
                <a:srgbClr val="0F1111"/>
              </a:buClr>
              <a:buSzPts val="1350"/>
              <a:buChar char="●"/>
            </a:pPr>
            <a:r>
              <a:rPr lang="tr-TR" sz="1350">
                <a:solidFill>
                  <a:srgbClr val="0F1111"/>
                </a:solidFill>
                <a:highlight>
                  <a:srgbClr val="FFFFFF"/>
                </a:highlight>
              </a:rPr>
              <a:t>Books</a:t>
            </a:r>
            <a:endParaRPr sz="1350">
              <a:solidFill>
                <a:srgbClr val="0F1111"/>
              </a:solidFill>
              <a:highlight>
                <a:srgbClr val="FFFFFF"/>
              </a:highlight>
            </a:endParaRPr>
          </a:p>
          <a:p>
            <a:pPr indent="-314325" lvl="0" marL="685800" rtl="0" algn="l">
              <a:lnSpc>
                <a:spcPct val="115000"/>
              </a:lnSpc>
              <a:spcBef>
                <a:spcPts val="0"/>
              </a:spcBef>
              <a:spcAft>
                <a:spcPts val="0"/>
              </a:spcAft>
              <a:buClr>
                <a:srgbClr val="0F1111"/>
              </a:buClr>
              <a:buSzPts val="1350"/>
              <a:buChar char="●"/>
            </a:pPr>
            <a:r>
              <a:rPr lang="tr-TR" sz="1350">
                <a:solidFill>
                  <a:srgbClr val="007185"/>
                </a:solidFill>
                <a:highlight>
                  <a:srgbClr val="FFFFFF"/>
                </a:highlight>
                <a:uFill>
                  <a:noFill/>
                </a:uFill>
                <a:hlinkClick r:id="rId20">
                  <a:extLst>
                    <a:ext uri="{A12FA001-AC4F-418D-AE19-62706E023703}">
                      <ahyp:hlinkClr val="tx"/>
                    </a:ext>
                  </a:extLst>
                </a:hlinkClick>
              </a:rPr>
              <a:t>Arts &amp; Photography</a:t>
            </a:r>
            <a:endParaRPr sz="1350">
              <a:solidFill>
                <a:srgbClr val="007185"/>
              </a:solidFill>
              <a:highlight>
                <a:srgbClr val="FFFFFF"/>
              </a:highlight>
            </a:endParaRPr>
          </a:p>
          <a:p>
            <a:pPr indent="-314325" lvl="0" marL="685800" rtl="0" algn="l">
              <a:lnSpc>
                <a:spcPct val="115000"/>
              </a:lnSpc>
              <a:spcBef>
                <a:spcPts val="0"/>
              </a:spcBef>
              <a:spcAft>
                <a:spcPts val="0"/>
              </a:spcAft>
              <a:buClr>
                <a:srgbClr val="0F1111"/>
              </a:buClr>
              <a:buSzPts val="1350"/>
              <a:buChar char="●"/>
            </a:pPr>
            <a:r>
              <a:rPr lang="tr-TR" sz="1350">
                <a:solidFill>
                  <a:srgbClr val="007185"/>
                </a:solidFill>
                <a:highlight>
                  <a:srgbClr val="FFFFFF"/>
                </a:highlight>
                <a:uFill>
                  <a:noFill/>
                </a:uFill>
                <a:hlinkClick r:id="rId21">
                  <a:extLst>
                    <a:ext uri="{A12FA001-AC4F-418D-AE19-62706E023703}">
                      <ahyp:hlinkClr val="tx"/>
                    </a:ext>
                  </a:extLst>
                </a:hlinkClick>
              </a:rPr>
              <a:t>Biographies &amp; Memoirs</a:t>
            </a:r>
            <a:endParaRPr sz="1350">
              <a:solidFill>
                <a:srgbClr val="007185"/>
              </a:solidFill>
              <a:highlight>
                <a:srgbClr val="FFFFFF"/>
              </a:highlight>
            </a:endParaRPr>
          </a:p>
          <a:p>
            <a:pPr indent="-314325" lvl="0" marL="685800" rtl="0" algn="l">
              <a:lnSpc>
                <a:spcPct val="115000"/>
              </a:lnSpc>
              <a:spcBef>
                <a:spcPts val="0"/>
              </a:spcBef>
              <a:spcAft>
                <a:spcPts val="0"/>
              </a:spcAft>
              <a:buClr>
                <a:srgbClr val="0F1111"/>
              </a:buClr>
              <a:buSzPts val="1350"/>
              <a:buChar char="●"/>
            </a:pPr>
            <a:r>
              <a:rPr lang="tr-TR" sz="1350">
                <a:solidFill>
                  <a:srgbClr val="007185"/>
                </a:solidFill>
                <a:highlight>
                  <a:srgbClr val="FFFFFF"/>
                </a:highlight>
                <a:uFill>
                  <a:noFill/>
                </a:uFill>
                <a:hlinkClick r:id="rId22">
                  <a:extLst>
                    <a:ext uri="{A12FA001-AC4F-418D-AE19-62706E023703}">
                      <ahyp:hlinkClr val="tx"/>
                    </a:ext>
                  </a:extLst>
                </a:hlinkClick>
              </a:rPr>
              <a:t>Business &amp; Money</a:t>
            </a:r>
            <a:endParaRPr sz="1350">
              <a:solidFill>
                <a:srgbClr val="007185"/>
              </a:solidFill>
              <a:highlight>
                <a:srgbClr val="FFFFFF"/>
              </a:highlight>
            </a:endParaRPr>
          </a:p>
          <a:p>
            <a:pPr indent="-314325" lvl="0" marL="685800" rtl="0" algn="l">
              <a:lnSpc>
                <a:spcPct val="115000"/>
              </a:lnSpc>
              <a:spcBef>
                <a:spcPts val="0"/>
              </a:spcBef>
              <a:spcAft>
                <a:spcPts val="0"/>
              </a:spcAft>
              <a:buClr>
                <a:srgbClr val="0F1111"/>
              </a:buClr>
              <a:buSzPts val="1350"/>
              <a:buChar char="●"/>
            </a:pPr>
            <a:r>
              <a:rPr lang="tr-TR" sz="1350">
                <a:solidFill>
                  <a:srgbClr val="007185"/>
                </a:solidFill>
                <a:highlight>
                  <a:srgbClr val="FFFFFF"/>
                </a:highlight>
                <a:uFill>
                  <a:noFill/>
                </a:uFill>
                <a:hlinkClick r:id="rId23">
                  <a:extLst>
                    <a:ext uri="{A12FA001-AC4F-418D-AE19-62706E023703}">
                      <ahyp:hlinkClr val="tx"/>
                    </a:ext>
                  </a:extLst>
                </a:hlinkClick>
              </a:rPr>
              <a:t>Calendars</a:t>
            </a:r>
            <a:endParaRPr sz="1350">
              <a:solidFill>
                <a:srgbClr val="007185"/>
              </a:solidFill>
              <a:highlight>
                <a:srgbClr val="FFFFFF"/>
              </a:highlight>
            </a:endParaRPr>
          </a:p>
          <a:p>
            <a:pPr indent="-314325" lvl="0" marL="685800" rtl="0" algn="l">
              <a:lnSpc>
                <a:spcPct val="115000"/>
              </a:lnSpc>
              <a:spcBef>
                <a:spcPts val="0"/>
              </a:spcBef>
              <a:spcAft>
                <a:spcPts val="0"/>
              </a:spcAft>
              <a:buClr>
                <a:srgbClr val="0F1111"/>
              </a:buClr>
              <a:buSzPts val="1350"/>
              <a:buChar char="●"/>
            </a:pPr>
            <a:r>
              <a:rPr lang="tr-TR" sz="1350">
                <a:solidFill>
                  <a:srgbClr val="007185"/>
                </a:solidFill>
                <a:highlight>
                  <a:srgbClr val="FFFFFF"/>
                </a:highlight>
                <a:uFill>
                  <a:noFill/>
                </a:uFill>
                <a:hlinkClick r:id="rId24">
                  <a:extLst>
                    <a:ext uri="{A12FA001-AC4F-418D-AE19-62706E023703}">
                      <ahyp:hlinkClr val="tx"/>
                    </a:ext>
                  </a:extLst>
                </a:hlinkClick>
              </a:rPr>
              <a:t>Children's Books</a:t>
            </a:r>
            <a:endParaRPr sz="1350">
              <a:solidFill>
                <a:srgbClr val="007185"/>
              </a:solidFill>
              <a:highlight>
                <a:srgbClr val="FFFFFF"/>
              </a:highlight>
            </a:endParaRPr>
          </a:p>
          <a:p>
            <a:pPr indent="-314325" lvl="0" marL="685800" rtl="0" algn="l">
              <a:lnSpc>
                <a:spcPct val="115000"/>
              </a:lnSpc>
              <a:spcBef>
                <a:spcPts val="0"/>
              </a:spcBef>
              <a:spcAft>
                <a:spcPts val="0"/>
              </a:spcAft>
              <a:buClr>
                <a:srgbClr val="0F1111"/>
              </a:buClr>
              <a:buSzPts val="1350"/>
              <a:buChar char="●"/>
            </a:pPr>
            <a:r>
              <a:rPr lang="tr-TR" sz="1350">
                <a:solidFill>
                  <a:srgbClr val="007185"/>
                </a:solidFill>
                <a:highlight>
                  <a:srgbClr val="FFFFFF"/>
                </a:highlight>
                <a:uFill>
                  <a:noFill/>
                </a:uFill>
                <a:hlinkClick r:id="rId25">
                  <a:extLst>
                    <a:ext uri="{A12FA001-AC4F-418D-AE19-62706E023703}">
                      <ahyp:hlinkClr val="tx"/>
                    </a:ext>
                  </a:extLst>
                </a:hlinkClick>
              </a:rPr>
              <a:t>Christian Books &amp; Bibles</a:t>
            </a:r>
            <a:endParaRPr sz="1350">
              <a:solidFill>
                <a:srgbClr val="007185"/>
              </a:solidFill>
              <a:highlight>
                <a:srgbClr val="FFFFFF"/>
              </a:highlight>
            </a:endParaRPr>
          </a:p>
          <a:p>
            <a:pPr indent="-314325" lvl="0" marL="685800" rtl="0" algn="l">
              <a:lnSpc>
                <a:spcPct val="115000"/>
              </a:lnSpc>
              <a:spcBef>
                <a:spcPts val="0"/>
              </a:spcBef>
              <a:spcAft>
                <a:spcPts val="0"/>
              </a:spcAft>
              <a:buClr>
                <a:srgbClr val="0F1111"/>
              </a:buClr>
              <a:buSzPts val="1350"/>
              <a:buChar char="●"/>
            </a:pPr>
            <a:r>
              <a:rPr lang="tr-TR" sz="1350">
                <a:solidFill>
                  <a:srgbClr val="007185"/>
                </a:solidFill>
                <a:highlight>
                  <a:srgbClr val="FFFFFF"/>
                </a:highlight>
                <a:uFill>
                  <a:noFill/>
                </a:uFill>
                <a:hlinkClick r:id="rId26">
                  <a:extLst>
                    <a:ext uri="{A12FA001-AC4F-418D-AE19-62706E023703}">
                      <ahyp:hlinkClr val="tx"/>
                    </a:ext>
                  </a:extLst>
                </a:hlinkClick>
              </a:rPr>
              <a:t>Comics &amp; Graphic Novels</a:t>
            </a:r>
            <a:endParaRPr sz="1350">
              <a:solidFill>
                <a:srgbClr val="007185"/>
              </a:solidFill>
              <a:highlight>
                <a:srgbClr val="FFFFFF"/>
              </a:highlight>
            </a:endParaRPr>
          </a:p>
          <a:p>
            <a:pPr indent="-314325" lvl="0" marL="685800" rtl="0" algn="l">
              <a:lnSpc>
                <a:spcPct val="115000"/>
              </a:lnSpc>
              <a:spcBef>
                <a:spcPts val="0"/>
              </a:spcBef>
              <a:spcAft>
                <a:spcPts val="0"/>
              </a:spcAft>
              <a:buClr>
                <a:srgbClr val="0F1111"/>
              </a:buClr>
              <a:buSzPts val="1350"/>
              <a:buChar char="●"/>
            </a:pPr>
            <a:r>
              <a:rPr lang="tr-TR" sz="1350">
                <a:solidFill>
                  <a:srgbClr val="007185"/>
                </a:solidFill>
                <a:highlight>
                  <a:srgbClr val="FFFFFF"/>
                </a:highlight>
                <a:uFill>
                  <a:noFill/>
                </a:uFill>
                <a:hlinkClick r:id="rId27">
                  <a:extLst>
                    <a:ext uri="{A12FA001-AC4F-418D-AE19-62706E023703}">
                      <ahyp:hlinkClr val="tx"/>
                    </a:ext>
                  </a:extLst>
                </a:hlinkClick>
              </a:rPr>
              <a:t>Computers &amp; Technology</a:t>
            </a:r>
            <a:endParaRPr sz="1350">
              <a:solidFill>
                <a:srgbClr val="007185"/>
              </a:solidFill>
              <a:highlight>
                <a:srgbClr val="FFFFFF"/>
              </a:highlight>
            </a:endParaRPr>
          </a:p>
          <a:p>
            <a:pPr indent="-314325" lvl="0" marL="685800" rtl="0" algn="l">
              <a:lnSpc>
                <a:spcPct val="115000"/>
              </a:lnSpc>
              <a:spcBef>
                <a:spcPts val="0"/>
              </a:spcBef>
              <a:spcAft>
                <a:spcPts val="0"/>
              </a:spcAft>
              <a:buClr>
                <a:srgbClr val="0F1111"/>
              </a:buClr>
              <a:buSzPts val="1350"/>
              <a:buChar char="●"/>
            </a:pPr>
            <a:r>
              <a:rPr lang="tr-TR" sz="1350">
                <a:solidFill>
                  <a:srgbClr val="007185"/>
                </a:solidFill>
                <a:highlight>
                  <a:srgbClr val="FFFFFF"/>
                </a:highlight>
                <a:uFill>
                  <a:noFill/>
                </a:uFill>
                <a:hlinkClick r:id="rId28">
                  <a:extLst>
                    <a:ext uri="{A12FA001-AC4F-418D-AE19-62706E023703}">
                      <ahyp:hlinkClr val="tx"/>
                    </a:ext>
                  </a:extLst>
                </a:hlinkClick>
              </a:rPr>
              <a:t>Cookbooks, Food &amp; Wine</a:t>
            </a:r>
            <a:endParaRPr sz="1350">
              <a:solidFill>
                <a:srgbClr val="007185"/>
              </a:solidFill>
              <a:highlight>
                <a:srgbClr val="FFFFFF"/>
              </a:highlight>
            </a:endParaRPr>
          </a:p>
          <a:p>
            <a:pPr indent="-314325" lvl="0" marL="685800" rtl="0" algn="l">
              <a:lnSpc>
                <a:spcPct val="115000"/>
              </a:lnSpc>
              <a:spcBef>
                <a:spcPts val="0"/>
              </a:spcBef>
              <a:spcAft>
                <a:spcPts val="0"/>
              </a:spcAft>
              <a:buClr>
                <a:srgbClr val="0F1111"/>
              </a:buClr>
              <a:buSzPts val="1350"/>
              <a:buChar char="●"/>
            </a:pPr>
            <a:r>
              <a:rPr lang="tr-TR" sz="1350">
                <a:solidFill>
                  <a:srgbClr val="007185"/>
                </a:solidFill>
                <a:highlight>
                  <a:srgbClr val="FFFFFF"/>
                </a:highlight>
                <a:uFill>
                  <a:noFill/>
                </a:uFill>
                <a:hlinkClick r:id="rId29">
                  <a:extLst>
                    <a:ext uri="{A12FA001-AC4F-418D-AE19-62706E023703}">
                      <ahyp:hlinkClr val="tx"/>
                    </a:ext>
                  </a:extLst>
                </a:hlinkClick>
              </a:rPr>
              <a:t>Crafts, Hobbies &amp; Home</a:t>
            </a:r>
            <a:endParaRPr sz="1350">
              <a:solidFill>
                <a:srgbClr val="007185"/>
              </a:solidFill>
              <a:highlight>
                <a:srgbClr val="FFFFFF"/>
              </a:highlight>
            </a:endParaRPr>
          </a:p>
          <a:p>
            <a:pPr indent="-314325" lvl="0" marL="685800" rtl="0" algn="l">
              <a:lnSpc>
                <a:spcPct val="115000"/>
              </a:lnSpc>
              <a:spcBef>
                <a:spcPts val="0"/>
              </a:spcBef>
              <a:spcAft>
                <a:spcPts val="0"/>
              </a:spcAft>
              <a:buClr>
                <a:srgbClr val="0F1111"/>
              </a:buClr>
              <a:buSzPts val="1350"/>
              <a:buChar char="●"/>
            </a:pPr>
            <a:r>
              <a:rPr lang="tr-TR" sz="1350">
                <a:solidFill>
                  <a:srgbClr val="007185"/>
                </a:solidFill>
                <a:highlight>
                  <a:srgbClr val="FFFFFF"/>
                </a:highlight>
                <a:uFill>
                  <a:noFill/>
                </a:uFill>
                <a:hlinkClick r:id="rId30">
                  <a:extLst>
                    <a:ext uri="{A12FA001-AC4F-418D-AE19-62706E023703}">
                      <ahyp:hlinkClr val="tx"/>
                    </a:ext>
                  </a:extLst>
                </a:hlinkClick>
              </a:rPr>
              <a:t>Education &amp; Teaching</a:t>
            </a:r>
            <a:endParaRPr sz="1350">
              <a:solidFill>
                <a:srgbClr val="007185"/>
              </a:solidFill>
              <a:highlight>
                <a:srgbClr val="FFFFFF"/>
              </a:highlight>
            </a:endParaRPr>
          </a:p>
          <a:p>
            <a:pPr indent="-314325" lvl="0" marL="685800" rtl="0" algn="l">
              <a:lnSpc>
                <a:spcPct val="115000"/>
              </a:lnSpc>
              <a:spcBef>
                <a:spcPts val="0"/>
              </a:spcBef>
              <a:spcAft>
                <a:spcPts val="0"/>
              </a:spcAft>
              <a:buClr>
                <a:srgbClr val="0F1111"/>
              </a:buClr>
              <a:buSzPts val="1350"/>
              <a:buChar char="●"/>
            </a:pPr>
            <a:r>
              <a:rPr lang="tr-TR" sz="1350">
                <a:solidFill>
                  <a:srgbClr val="007185"/>
                </a:solidFill>
                <a:highlight>
                  <a:srgbClr val="FFFFFF"/>
                </a:highlight>
                <a:uFill>
                  <a:noFill/>
                </a:uFill>
                <a:hlinkClick r:id="rId31">
                  <a:extLst>
                    <a:ext uri="{A12FA001-AC4F-418D-AE19-62706E023703}">
                      <ahyp:hlinkClr val="tx"/>
                    </a:ext>
                  </a:extLst>
                </a:hlinkClick>
              </a:rPr>
              <a:t>Engineering &amp; Transportation</a:t>
            </a:r>
            <a:endParaRPr sz="1350">
              <a:solidFill>
                <a:srgbClr val="007185"/>
              </a:solidFill>
              <a:highlight>
                <a:srgbClr val="FFFFFF"/>
              </a:highlight>
            </a:endParaRPr>
          </a:p>
          <a:p>
            <a:pPr indent="-314325" lvl="0" marL="685800" rtl="0" algn="l">
              <a:lnSpc>
                <a:spcPct val="115000"/>
              </a:lnSpc>
              <a:spcBef>
                <a:spcPts val="0"/>
              </a:spcBef>
              <a:spcAft>
                <a:spcPts val="0"/>
              </a:spcAft>
              <a:buClr>
                <a:srgbClr val="0F1111"/>
              </a:buClr>
              <a:buSzPts val="1350"/>
              <a:buChar char="●"/>
            </a:pPr>
            <a:r>
              <a:rPr lang="tr-TR" sz="1350">
                <a:solidFill>
                  <a:srgbClr val="007185"/>
                </a:solidFill>
                <a:highlight>
                  <a:srgbClr val="FFFFFF"/>
                </a:highlight>
                <a:uFill>
                  <a:noFill/>
                </a:uFill>
                <a:hlinkClick r:id="rId32">
                  <a:extLst>
                    <a:ext uri="{A12FA001-AC4F-418D-AE19-62706E023703}">
                      <ahyp:hlinkClr val="tx"/>
                    </a:ext>
                  </a:extLst>
                </a:hlinkClick>
              </a:rPr>
              <a:t>Health, Fitness &amp; Dieting</a:t>
            </a:r>
            <a:endParaRPr sz="1350">
              <a:solidFill>
                <a:srgbClr val="007185"/>
              </a:solidFill>
              <a:highlight>
                <a:srgbClr val="FFFFFF"/>
              </a:highlight>
            </a:endParaRPr>
          </a:p>
          <a:p>
            <a:pPr indent="-314325" lvl="0" marL="685800" rtl="0" algn="l">
              <a:lnSpc>
                <a:spcPct val="115000"/>
              </a:lnSpc>
              <a:spcBef>
                <a:spcPts val="0"/>
              </a:spcBef>
              <a:spcAft>
                <a:spcPts val="0"/>
              </a:spcAft>
              <a:buClr>
                <a:srgbClr val="0F1111"/>
              </a:buClr>
              <a:buSzPts val="1350"/>
              <a:buChar char="●"/>
            </a:pPr>
            <a:r>
              <a:rPr lang="tr-TR" sz="1350">
                <a:solidFill>
                  <a:srgbClr val="007185"/>
                </a:solidFill>
                <a:highlight>
                  <a:srgbClr val="FFFFFF"/>
                </a:highlight>
                <a:uFill>
                  <a:noFill/>
                </a:uFill>
                <a:hlinkClick r:id="rId33">
                  <a:extLst>
                    <a:ext uri="{A12FA001-AC4F-418D-AE19-62706E023703}">
                      <ahyp:hlinkClr val="tx"/>
                    </a:ext>
                  </a:extLst>
                </a:hlinkClick>
              </a:rPr>
              <a:t>History</a:t>
            </a:r>
            <a:endParaRPr sz="1350">
              <a:solidFill>
                <a:srgbClr val="007185"/>
              </a:solidFill>
              <a:highlight>
                <a:srgbClr val="FFFFFF"/>
              </a:highlight>
            </a:endParaRPr>
          </a:p>
          <a:p>
            <a:pPr indent="-314325" lvl="0" marL="685800" rtl="0" algn="l">
              <a:lnSpc>
                <a:spcPct val="115000"/>
              </a:lnSpc>
              <a:spcBef>
                <a:spcPts val="0"/>
              </a:spcBef>
              <a:spcAft>
                <a:spcPts val="0"/>
              </a:spcAft>
              <a:buClr>
                <a:srgbClr val="0F1111"/>
              </a:buClr>
              <a:buSzPts val="1350"/>
              <a:buChar char="●"/>
            </a:pPr>
            <a:r>
              <a:rPr lang="tr-TR" sz="1350">
                <a:solidFill>
                  <a:srgbClr val="007185"/>
                </a:solidFill>
                <a:highlight>
                  <a:srgbClr val="FFFFFF"/>
                </a:highlight>
                <a:uFill>
                  <a:noFill/>
                </a:uFill>
                <a:hlinkClick r:id="rId34">
                  <a:extLst>
                    <a:ext uri="{A12FA001-AC4F-418D-AE19-62706E023703}">
                      <ahyp:hlinkClr val="tx"/>
                    </a:ext>
                  </a:extLst>
                </a:hlinkClick>
              </a:rPr>
              <a:t>Humor &amp; Entertainment</a:t>
            </a:r>
            <a:endParaRPr sz="1350">
              <a:solidFill>
                <a:srgbClr val="007185"/>
              </a:solidFill>
              <a:highlight>
                <a:srgbClr val="FFFFFF"/>
              </a:highlight>
            </a:endParaRPr>
          </a:p>
          <a:p>
            <a:pPr indent="-314325" lvl="0" marL="685800" rtl="0" algn="l">
              <a:lnSpc>
                <a:spcPct val="115000"/>
              </a:lnSpc>
              <a:spcBef>
                <a:spcPts val="0"/>
              </a:spcBef>
              <a:spcAft>
                <a:spcPts val="0"/>
              </a:spcAft>
              <a:buClr>
                <a:srgbClr val="0F1111"/>
              </a:buClr>
              <a:buSzPts val="1350"/>
              <a:buChar char="●"/>
            </a:pPr>
            <a:r>
              <a:rPr lang="tr-TR" sz="1350">
                <a:solidFill>
                  <a:srgbClr val="007185"/>
                </a:solidFill>
                <a:highlight>
                  <a:srgbClr val="FFFFFF"/>
                </a:highlight>
                <a:uFill>
                  <a:noFill/>
                </a:uFill>
                <a:hlinkClick r:id="rId35">
                  <a:extLst>
                    <a:ext uri="{A12FA001-AC4F-418D-AE19-62706E023703}">
                      <ahyp:hlinkClr val="tx"/>
                    </a:ext>
                  </a:extLst>
                </a:hlinkClick>
              </a:rPr>
              <a:t>Law</a:t>
            </a:r>
            <a:endParaRPr sz="1700"/>
          </a:p>
        </p:txBody>
      </p:sp>
      <p:sp>
        <p:nvSpPr>
          <p:cNvPr id="4853" name="Google Shape;4853;p117"/>
          <p:cNvSpPr txBox="1"/>
          <p:nvPr/>
        </p:nvSpPr>
        <p:spPr>
          <a:xfrm>
            <a:off x="65300" y="4422325"/>
            <a:ext cx="8909100" cy="615600"/>
          </a:xfrm>
          <a:prstGeom prst="rect">
            <a:avLst/>
          </a:prstGeom>
          <a:solidFill>
            <a:srgbClr val="EFEFEF"/>
          </a:solid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tr-TR" u="sng">
                <a:solidFill>
                  <a:schemeClr val="hlink"/>
                </a:solidFill>
                <a:hlinkClick r:id="rId36"/>
              </a:rPr>
              <a:t>https://www.amazon.com/s?bbn=283155&amp;rh=n%3A283155%2Cp_n_feature_browse-bin%3A2656022011&amp;dc&amp;qid=1646500625&amp;rnid=618072011&amp;ref=lp_1000_nr_p_n_feature_browse-bin_0</a:t>
            </a:r>
            <a:r>
              <a:rPr lang="tr-TR"/>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9"/>
          <p:cNvSpPr txBox="1"/>
          <p:nvPr>
            <p:ph type="ctrTitle"/>
          </p:nvPr>
        </p:nvSpPr>
        <p:spPr>
          <a:xfrm>
            <a:off x="1085850" y="2257777"/>
            <a:ext cx="5746750" cy="602846"/>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Why Use CSS</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46" name="Google Shape;146;p20"/>
          <p:cNvSpPr/>
          <p:nvPr/>
        </p:nvSpPr>
        <p:spPr>
          <a:xfrm>
            <a:off x="571590" y="2571750"/>
            <a:ext cx="7711173" cy="52318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600"/>
              <a:buFont typeface="Arial"/>
              <a:buNone/>
            </a:pPr>
            <a:r>
              <a:rPr b="0" i="0" lang="tr-TR" sz="1600" u="none" cap="none" strike="noStrike">
                <a:solidFill>
                  <a:schemeClr val="dk1"/>
                </a:solidFill>
                <a:latin typeface="Raleway SemiBold"/>
                <a:ea typeface="Raleway SemiBold"/>
                <a:cs typeface="Raleway SemiBold"/>
                <a:sym typeface="Raleway SemiBold"/>
              </a:rPr>
              <a:t>CSS is used to style your web pages. Using CSS you will be able to put out pages with much less work, that load much faster, and will be easy to update and print</a:t>
            </a:r>
            <a:r>
              <a:rPr b="0" i="0" lang="tr-TR" sz="1600" u="none" cap="none" strike="noStrike">
                <a:solidFill>
                  <a:schemeClr val="dk1"/>
                </a:solidFill>
                <a:latin typeface="Raleway SemiBold"/>
                <a:ea typeface="Raleway SemiBold"/>
                <a:cs typeface="Raleway SemiBold"/>
                <a:sym typeface="Raleway SemiBold"/>
              </a:rPr>
              <a:t>!</a:t>
            </a:r>
            <a:endParaRPr b="0" i="0" sz="1600" u="none" cap="none" strike="noStrike">
              <a:solidFill>
                <a:schemeClr val="dk1"/>
              </a:solidFill>
              <a:latin typeface="Raleway SemiBold"/>
              <a:ea typeface="Raleway SemiBold"/>
              <a:cs typeface="Raleway SemiBold"/>
              <a:sym typeface="Raleway SemiBold"/>
            </a:endParaRPr>
          </a:p>
        </p:txBody>
      </p:sp>
      <p:sp>
        <p:nvSpPr>
          <p:cNvPr id="147" name="Google Shape;147;p20"/>
          <p:cNvSpPr txBox="1"/>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TR" sz="4000" u="none" cap="none" strike="noStrike">
                <a:solidFill>
                  <a:srgbClr val="741B47"/>
                </a:solidFill>
                <a:latin typeface="Raleway Medium"/>
                <a:ea typeface="Raleway Medium"/>
                <a:cs typeface="Raleway Medium"/>
                <a:sym typeface="Raleway Medium"/>
              </a:rPr>
              <a:t>Why Use CSS</a:t>
            </a:r>
            <a:endParaRPr b="0" i="0" sz="4000" u="none" cap="none" strike="noStrike">
              <a:solidFill>
                <a:srgbClr val="741B47"/>
              </a:solidFill>
              <a:latin typeface="Raleway Medium"/>
              <a:ea typeface="Raleway Medium"/>
              <a:cs typeface="Raleway Medium"/>
              <a:sym typeface="Raleway Medium"/>
            </a:endParaRPr>
          </a:p>
        </p:txBody>
      </p:sp>
      <p:pic>
        <p:nvPicPr>
          <p:cNvPr descr="Image result for css" id="148" name="Google Shape;148;p20"/>
          <p:cNvPicPr preferRelativeResize="0"/>
          <p:nvPr/>
        </p:nvPicPr>
        <p:blipFill rotWithShape="1">
          <a:blip r:embed="rId3">
            <a:alphaModFix/>
          </a:blip>
          <a:srcRect b="0" l="0" r="0" t="0"/>
          <a:stretch/>
        </p:blipFill>
        <p:spPr>
          <a:xfrm>
            <a:off x="5518298" y="719553"/>
            <a:ext cx="2796778" cy="11653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ctrTitle"/>
          </p:nvPr>
        </p:nvSpPr>
        <p:spPr>
          <a:xfrm>
            <a:off x="1085850" y="2235199"/>
            <a:ext cx="5746750" cy="648002"/>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CSS Syntax</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59" name="Google Shape;159;p22"/>
          <p:cNvSpPr txBox="1"/>
          <p:nvPr/>
        </p:nvSpPr>
        <p:spPr>
          <a:xfrm>
            <a:off x="431800" y="173800"/>
            <a:ext cx="6325626" cy="626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TR" sz="4000" u="none" cap="none" strike="noStrike">
                <a:solidFill>
                  <a:srgbClr val="741B47"/>
                </a:solidFill>
                <a:latin typeface="Raleway Medium"/>
                <a:ea typeface="Raleway Medium"/>
                <a:cs typeface="Raleway Medium"/>
                <a:sym typeface="Raleway Medium"/>
              </a:rPr>
              <a:t>CSS Syntax</a:t>
            </a:r>
            <a:endParaRPr b="0" i="0" sz="4000" u="none" cap="none" strike="noStrike">
              <a:solidFill>
                <a:srgbClr val="741B47"/>
              </a:solidFill>
              <a:latin typeface="Raleway Medium"/>
              <a:ea typeface="Raleway Medium"/>
              <a:cs typeface="Raleway Medium"/>
              <a:sym typeface="Raleway Medium"/>
            </a:endParaRPr>
          </a:p>
        </p:txBody>
      </p:sp>
      <p:pic>
        <p:nvPicPr>
          <p:cNvPr id="160" name="Google Shape;160;p22"/>
          <p:cNvPicPr preferRelativeResize="0"/>
          <p:nvPr/>
        </p:nvPicPr>
        <p:blipFill>
          <a:blip r:embed="rId3">
            <a:alphaModFix/>
          </a:blip>
          <a:stretch>
            <a:fillRect/>
          </a:stretch>
        </p:blipFill>
        <p:spPr>
          <a:xfrm>
            <a:off x="105675" y="1142465"/>
            <a:ext cx="9143999" cy="296401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pic>
        <p:nvPicPr>
          <p:cNvPr id="166" name="Google Shape;166;p23">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67" name="Google Shape;167;p23">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txBox="1"/>
          <p:nvPr/>
        </p:nvSpPr>
        <p:spPr>
          <a:xfrm>
            <a:off x="501025" y="2288522"/>
            <a:ext cx="8408100" cy="1498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tr-TR" sz="3600">
                <a:solidFill>
                  <a:schemeClr val="dk1"/>
                </a:solidFill>
                <a:latin typeface="Comic Sans MS"/>
                <a:ea typeface="Comic Sans MS"/>
                <a:cs typeface="Comic Sans MS"/>
                <a:sym typeface="Comic Sans MS"/>
              </a:rPr>
              <a:t>Basic CSS rule consists of a selector, a declaration and a style.</a:t>
            </a:r>
            <a:endParaRPr sz="3600">
              <a:latin typeface="Comic Sans MS"/>
              <a:ea typeface="Comic Sans MS"/>
              <a:cs typeface="Comic Sans MS"/>
              <a:sym typeface="Comic Sans MS"/>
            </a:endParaRPr>
          </a:p>
        </p:txBody>
      </p:sp>
      <p:pic>
        <p:nvPicPr>
          <p:cNvPr id="169" name="Google Shape;169;p23"/>
          <p:cNvPicPr preferRelativeResize="0"/>
          <p:nvPr/>
        </p:nvPicPr>
        <p:blipFill>
          <a:blip r:embed="rId6">
            <a:alphaModFix/>
          </a:blip>
          <a:stretch>
            <a:fillRect/>
          </a:stretch>
        </p:blipFill>
        <p:spPr>
          <a:xfrm>
            <a:off x="6935800" y="232188"/>
            <a:ext cx="1598775" cy="1598775"/>
          </a:xfrm>
          <a:prstGeom prst="rect">
            <a:avLst/>
          </a:prstGeom>
          <a:noFill/>
          <a:ln>
            <a:noFill/>
          </a:ln>
        </p:spPr>
      </p:pic>
      <p:pic>
        <p:nvPicPr>
          <p:cNvPr id="170" name="Google Shape;170;p23"/>
          <p:cNvPicPr preferRelativeResize="0"/>
          <p:nvPr/>
        </p:nvPicPr>
        <p:blipFill>
          <a:blip r:embed="rId7">
            <a:alphaModFix/>
          </a:blip>
          <a:stretch>
            <a:fillRect/>
          </a:stretch>
        </p:blipFill>
        <p:spPr>
          <a:xfrm>
            <a:off x="266523" y="146102"/>
            <a:ext cx="1142650" cy="1770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ctrTitle"/>
          </p:nvPr>
        </p:nvSpPr>
        <p:spPr>
          <a:xfrm>
            <a:off x="1074619" y="1908496"/>
            <a:ext cx="49626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Use of CSS</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81" name="Google Shape;181;p25"/>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Table of Contents</a:t>
            </a:r>
            <a:endParaRPr b="0" i="0" sz="4800" u="none" cap="none" strike="noStrike">
              <a:solidFill>
                <a:srgbClr val="741B47"/>
              </a:solidFill>
              <a:latin typeface="Raleway Medium"/>
              <a:ea typeface="Raleway Medium"/>
              <a:cs typeface="Raleway Medium"/>
              <a:sym typeface="Raleway Medium"/>
            </a:endParaRPr>
          </a:p>
        </p:txBody>
      </p:sp>
      <p:sp>
        <p:nvSpPr>
          <p:cNvPr id="182" name="Google Shape;182;p25"/>
          <p:cNvSpPr txBox="1"/>
          <p:nvPr>
            <p:ph idx="4294967295" type="subTitle"/>
          </p:nvPr>
        </p:nvSpPr>
        <p:spPr>
          <a:xfrm>
            <a:off x="650850" y="864250"/>
            <a:ext cx="8133000" cy="3437700"/>
          </a:xfrm>
          <a:prstGeom prst="rect">
            <a:avLst/>
          </a:prstGeom>
          <a:noFill/>
          <a:ln>
            <a:noFill/>
          </a:ln>
        </p:spPr>
        <p:txBody>
          <a:bodyPr anchorCtr="0" anchor="t" bIns="0" lIns="0" spcFirstLastPara="1" rIns="0" wrap="square" tIns="0">
            <a:noAutofit/>
          </a:bodyPr>
          <a:lstStyle/>
          <a:p>
            <a:pPr indent="-457200" lvl="0" marL="457200" rtl="0" algn="l">
              <a:spcBef>
                <a:spcPts val="600"/>
              </a:spcBef>
              <a:spcAft>
                <a:spcPts val="0"/>
              </a:spcAft>
              <a:buClr>
                <a:srgbClr val="741B47"/>
              </a:buClr>
              <a:buSzPts val="3600"/>
              <a:buFont typeface="Raleway"/>
              <a:buChar char="▶"/>
            </a:pPr>
            <a:r>
              <a:rPr lang="tr-TR" sz="3600">
                <a:latin typeface="Raleway"/>
                <a:ea typeface="Raleway"/>
                <a:cs typeface="Raleway"/>
                <a:sym typeface="Raleway"/>
              </a:rPr>
              <a:t>Inline CSS</a:t>
            </a:r>
            <a:endParaRPr sz="3600">
              <a:latin typeface="Raleway"/>
              <a:ea typeface="Raleway"/>
              <a:cs typeface="Raleway"/>
              <a:sym typeface="Raleway"/>
            </a:endParaRPr>
          </a:p>
          <a:p>
            <a:pPr indent="-457200" lvl="0" marL="457200" rtl="0" algn="l">
              <a:spcBef>
                <a:spcPts val="600"/>
              </a:spcBef>
              <a:spcAft>
                <a:spcPts val="0"/>
              </a:spcAft>
              <a:buClr>
                <a:srgbClr val="741B47"/>
              </a:buClr>
              <a:buSzPts val="3600"/>
              <a:buFont typeface="Raleway"/>
              <a:buChar char="▶"/>
            </a:pPr>
            <a:r>
              <a:rPr lang="tr-TR" sz="3600">
                <a:latin typeface="Raleway"/>
                <a:ea typeface="Raleway"/>
                <a:cs typeface="Raleway"/>
                <a:sym typeface="Raleway"/>
              </a:rPr>
              <a:t>Internal CSS</a:t>
            </a:r>
            <a:endParaRPr sz="3600">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External CSS file</a:t>
            </a:r>
            <a:endParaRPr b="0" i="0" sz="2000" u="none" cap="none" strike="noStrike">
              <a:solidFill>
                <a:schemeClr val="dk1"/>
              </a:solidFill>
              <a:latin typeface="Barlow Light"/>
              <a:ea typeface="Barlow Light"/>
              <a:cs typeface="Barlow Light"/>
              <a:sym typeface="Barlow Light"/>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Multiple Styles and Cascade Rule</a:t>
            </a:r>
            <a:endParaRPr b="0" i="0" sz="3600" u="none" cap="none" strike="noStrike">
              <a:solidFill>
                <a:schemeClr val="dk1"/>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idx="4294967295" type="ctrTitle"/>
          </p:nvPr>
        </p:nvSpPr>
        <p:spPr>
          <a:xfrm>
            <a:off x="1021362" y="2257776"/>
            <a:ext cx="6474600" cy="645900"/>
          </a:xfrm>
          <a:prstGeom prst="rect">
            <a:avLst/>
          </a:prstGeom>
          <a:noFill/>
          <a:ln>
            <a:noFill/>
          </a:ln>
        </p:spPr>
        <p:txBody>
          <a:bodyPr anchorCtr="0" anchor="b"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TR" sz="4000" u="none" cap="none" strike="noStrike">
                <a:solidFill>
                  <a:srgbClr val="741B47"/>
                </a:solidFill>
                <a:latin typeface="Raleway Medium"/>
                <a:ea typeface="Raleway Medium"/>
                <a:cs typeface="Raleway Medium"/>
                <a:sym typeface="Raleway Medium"/>
              </a:rPr>
              <a:t>Inline CSS</a:t>
            </a:r>
            <a:endParaRPr b="0" i="0" sz="4000" u="none" cap="none" strike="noStrike">
              <a:solidFill>
                <a:srgbClr val="741B47"/>
              </a:solidFill>
              <a:latin typeface="Raleway Medium"/>
              <a:ea typeface="Raleway Medium"/>
              <a:cs typeface="Raleway Medium"/>
              <a:sym typeface="Raleway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9"/>
          <p:cNvSpPr txBox="1"/>
          <p:nvPr>
            <p:ph type="ctrTitle"/>
          </p:nvPr>
        </p:nvSpPr>
        <p:spPr>
          <a:xfrm>
            <a:off x="867500" y="2866313"/>
            <a:ext cx="7654500" cy="141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tr-TR"/>
              <a:t>What does CSS stand for?</a:t>
            </a:r>
            <a:endParaRPr/>
          </a:p>
        </p:txBody>
      </p:sp>
      <p:pic>
        <p:nvPicPr>
          <p:cNvPr id="54" name="Google Shape;54;p9">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55" name="Google Shape;55;p9">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9"/>
          <p:cNvPicPr preferRelativeResize="0"/>
          <p:nvPr/>
        </p:nvPicPr>
        <p:blipFill>
          <a:blip r:embed="rId6">
            <a:alphaModFix/>
          </a:blip>
          <a:stretch>
            <a:fillRect/>
          </a:stretch>
        </p:blipFill>
        <p:spPr>
          <a:xfrm>
            <a:off x="3859795" y="131720"/>
            <a:ext cx="1669900" cy="2588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93" name="Google Shape;193;p27"/>
          <p:cNvSpPr txBox="1"/>
          <p:nvPr>
            <p:ph type="title"/>
          </p:nvPr>
        </p:nvSpPr>
        <p:spPr>
          <a:xfrm>
            <a:off x="431799" y="173800"/>
            <a:ext cx="6670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Inline</a:t>
            </a:r>
            <a:r>
              <a:rPr lang="tr-TR"/>
              <a:t> </a:t>
            </a:r>
            <a:r>
              <a:rPr lang="tr-TR" sz="4000">
                <a:solidFill>
                  <a:srgbClr val="741B47"/>
                </a:solidFill>
                <a:latin typeface="Raleway Medium"/>
                <a:ea typeface="Raleway Medium"/>
                <a:cs typeface="Raleway Medium"/>
                <a:sym typeface="Raleway Medium"/>
              </a:rPr>
              <a:t>CSS</a:t>
            </a:r>
            <a:endParaRPr/>
          </a:p>
        </p:txBody>
      </p:sp>
      <p:sp>
        <p:nvSpPr>
          <p:cNvPr id="194" name="Google Shape;194;p27"/>
          <p:cNvSpPr/>
          <p:nvPr/>
        </p:nvSpPr>
        <p:spPr>
          <a:xfrm>
            <a:off x="287149" y="1915616"/>
            <a:ext cx="3200400" cy="1077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600"/>
              <a:buFont typeface="Arial"/>
              <a:buNone/>
            </a:pPr>
            <a:r>
              <a:rPr b="0" i="0" lang="tr-TR" sz="1600" u="none" cap="none" strike="noStrike">
                <a:solidFill>
                  <a:schemeClr val="dk1"/>
                </a:solidFill>
                <a:latin typeface="Raleway SemiBold"/>
                <a:ea typeface="Raleway SemiBold"/>
                <a:cs typeface="Raleway SemiBold"/>
                <a:sym typeface="Raleway SemiBold"/>
              </a:rPr>
              <a:t>For any single element in the HTML file can have inline styles. For inline styling, the </a:t>
            </a:r>
            <a:r>
              <a:rPr b="1" i="0" lang="tr-TR" sz="1600" u="none" cap="none" strike="noStrike">
                <a:solidFill>
                  <a:srgbClr val="741B47"/>
                </a:solidFill>
                <a:latin typeface="Raleway SemiBold"/>
                <a:ea typeface="Raleway SemiBold"/>
                <a:cs typeface="Raleway SemiBold"/>
                <a:sym typeface="Raleway SemiBold"/>
              </a:rPr>
              <a:t>style</a:t>
            </a:r>
            <a:r>
              <a:rPr b="0" i="0" lang="tr-TR" sz="1600" u="none" cap="none" strike="noStrike">
                <a:solidFill>
                  <a:schemeClr val="dk1"/>
                </a:solidFill>
                <a:latin typeface="Raleway SemiBold"/>
                <a:ea typeface="Raleway SemiBold"/>
                <a:cs typeface="Raleway SemiBold"/>
                <a:sym typeface="Raleway SemiBold"/>
              </a:rPr>
              <a:t> attribute is used.</a:t>
            </a:r>
            <a:endParaRPr b="0" i="0" sz="1600" u="none" cap="none" strike="noStrike">
              <a:solidFill>
                <a:schemeClr val="dk1"/>
              </a:solidFill>
              <a:latin typeface="Raleway SemiBold"/>
              <a:ea typeface="Raleway SemiBold"/>
              <a:cs typeface="Raleway SemiBold"/>
              <a:sym typeface="Raleway SemiBold"/>
            </a:endParaRPr>
          </a:p>
        </p:txBody>
      </p:sp>
      <p:pic>
        <p:nvPicPr>
          <p:cNvPr id="195" name="Google Shape;195;p27"/>
          <p:cNvPicPr preferRelativeResize="0"/>
          <p:nvPr/>
        </p:nvPicPr>
        <p:blipFill rotWithShape="1">
          <a:blip r:embed="rId3">
            <a:alphaModFix/>
          </a:blip>
          <a:srcRect b="0" l="0" r="0" t="0"/>
          <a:stretch/>
        </p:blipFill>
        <p:spPr>
          <a:xfrm>
            <a:off x="3925550" y="575202"/>
            <a:ext cx="4973100" cy="34293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idx="4294967295" type="ctrTitle"/>
          </p:nvPr>
        </p:nvSpPr>
        <p:spPr>
          <a:xfrm>
            <a:off x="1021361" y="2247862"/>
            <a:ext cx="7410300" cy="647700"/>
          </a:xfrm>
          <a:prstGeom prst="rect">
            <a:avLst/>
          </a:prstGeom>
          <a:noFill/>
          <a:ln>
            <a:noFill/>
          </a:ln>
        </p:spPr>
        <p:txBody>
          <a:bodyPr anchorCtr="0" anchor="b"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TR" sz="4000" u="none" cap="none" strike="noStrike">
                <a:solidFill>
                  <a:srgbClr val="741B47"/>
                </a:solidFill>
                <a:latin typeface="Raleway Medium"/>
                <a:ea typeface="Raleway Medium"/>
                <a:cs typeface="Raleway Medium"/>
                <a:sym typeface="Raleway Medium"/>
              </a:rPr>
              <a:t>Internal CSS</a:t>
            </a:r>
            <a:endParaRPr b="0" i="0" sz="4000" u="none" cap="none" strike="noStrike">
              <a:solidFill>
                <a:srgbClr val="741B47"/>
              </a:solidFill>
              <a:latin typeface="Raleway Medium"/>
              <a:ea typeface="Raleway Medium"/>
              <a:cs typeface="Raleway Medium"/>
              <a:sym typeface="Raleway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06" name="Google Shape;206;p29"/>
          <p:cNvSpPr txBox="1"/>
          <p:nvPr>
            <p:ph type="title"/>
          </p:nvPr>
        </p:nvSpPr>
        <p:spPr>
          <a:xfrm>
            <a:off x="431799" y="173800"/>
            <a:ext cx="6670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Internal</a:t>
            </a:r>
            <a:r>
              <a:rPr lang="tr-TR"/>
              <a:t> </a:t>
            </a:r>
            <a:r>
              <a:rPr lang="tr-TR" sz="4000">
                <a:solidFill>
                  <a:srgbClr val="741B47"/>
                </a:solidFill>
                <a:latin typeface="Raleway Medium"/>
                <a:ea typeface="Raleway Medium"/>
                <a:cs typeface="Raleway Medium"/>
                <a:sym typeface="Raleway Medium"/>
              </a:rPr>
              <a:t>CSS</a:t>
            </a:r>
            <a:endParaRPr/>
          </a:p>
        </p:txBody>
      </p:sp>
      <p:pic>
        <p:nvPicPr>
          <p:cNvPr id="207" name="Google Shape;207;p29"/>
          <p:cNvPicPr preferRelativeResize="0"/>
          <p:nvPr/>
        </p:nvPicPr>
        <p:blipFill rotWithShape="1">
          <a:blip r:embed="rId3">
            <a:alphaModFix/>
          </a:blip>
          <a:srcRect b="0" l="0" r="0" t="0"/>
          <a:stretch/>
        </p:blipFill>
        <p:spPr>
          <a:xfrm>
            <a:off x="4572001" y="157187"/>
            <a:ext cx="3934832" cy="4829126"/>
          </a:xfrm>
          <a:prstGeom prst="rect">
            <a:avLst/>
          </a:prstGeom>
          <a:noFill/>
          <a:ln>
            <a:noFill/>
          </a:ln>
        </p:spPr>
      </p:pic>
      <p:sp>
        <p:nvSpPr>
          <p:cNvPr id="208" name="Google Shape;208;p29"/>
          <p:cNvSpPr/>
          <p:nvPr/>
        </p:nvSpPr>
        <p:spPr>
          <a:xfrm>
            <a:off x="431799" y="1910030"/>
            <a:ext cx="3162000" cy="1323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600"/>
              <a:buFont typeface="Arial"/>
              <a:buNone/>
            </a:pPr>
            <a:r>
              <a:rPr b="0" i="0" lang="tr-TR" sz="1600" u="none" cap="none" strike="noStrike">
                <a:solidFill>
                  <a:schemeClr val="dk1"/>
                </a:solidFill>
                <a:latin typeface="Raleway SemiBold"/>
                <a:ea typeface="Raleway SemiBold"/>
                <a:cs typeface="Raleway SemiBold"/>
                <a:sym typeface="Raleway SemiBold"/>
              </a:rPr>
              <a:t>For any single HTML file, internal styles can be used. The internal styles are written inside the </a:t>
            </a:r>
            <a:r>
              <a:rPr b="1" i="0" lang="tr-TR" sz="1600" u="none" cap="none" strike="noStrike">
                <a:solidFill>
                  <a:srgbClr val="741B47"/>
                </a:solidFill>
                <a:latin typeface="Raleway SemiBold"/>
                <a:ea typeface="Raleway SemiBold"/>
                <a:cs typeface="Raleway SemiBold"/>
                <a:sym typeface="Raleway SemiBold"/>
              </a:rPr>
              <a:t>&lt;style&gt; </a:t>
            </a:r>
            <a:r>
              <a:rPr b="0" i="0" lang="tr-TR" sz="1600" u="none" cap="none" strike="noStrike">
                <a:solidFill>
                  <a:schemeClr val="dk1"/>
                </a:solidFill>
                <a:latin typeface="Raleway SemiBold"/>
                <a:ea typeface="Raleway SemiBold"/>
                <a:cs typeface="Raleway SemiBold"/>
                <a:sym typeface="Raleway SemiBold"/>
              </a:rPr>
              <a:t>section of the HTML page. </a:t>
            </a:r>
            <a:endParaRPr b="0" i="0" sz="1600" u="none" cap="none" strike="noStrike">
              <a:solidFill>
                <a:schemeClr val="dk1"/>
              </a:solidFill>
              <a:latin typeface="Raleway SemiBold"/>
              <a:ea typeface="Raleway SemiBold"/>
              <a:cs typeface="Raleway SemiBold"/>
              <a:sym typeface="Raleway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ph idx="4294967295" type="ctrTitle"/>
          </p:nvPr>
        </p:nvSpPr>
        <p:spPr>
          <a:xfrm>
            <a:off x="1010730" y="2259877"/>
            <a:ext cx="4676700" cy="605400"/>
          </a:xfrm>
          <a:prstGeom prst="rect">
            <a:avLst/>
          </a:prstGeom>
          <a:noFill/>
          <a:ln>
            <a:noFill/>
          </a:ln>
        </p:spPr>
        <p:txBody>
          <a:bodyPr anchorCtr="0" anchor="b"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TR" sz="4000" u="none" cap="none" strike="noStrike">
                <a:solidFill>
                  <a:srgbClr val="741B47"/>
                </a:solidFill>
                <a:latin typeface="Raleway Medium"/>
                <a:ea typeface="Raleway Medium"/>
                <a:cs typeface="Raleway Medium"/>
                <a:sym typeface="Raleway Medium"/>
              </a:rPr>
              <a:t>External CSS file</a:t>
            </a:r>
            <a:endParaRPr b="0" i="0" sz="4800" u="none" cap="none" strike="noStrike">
              <a:solidFill>
                <a:schemeClr val="accent2"/>
              </a:solidFill>
              <a:latin typeface="Raleway SemiBold"/>
              <a:ea typeface="Raleway SemiBold"/>
              <a:cs typeface="Raleway SemiBold"/>
              <a:sym typeface="Raleway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19" name="Google Shape;219;p31"/>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External</a:t>
            </a:r>
            <a:r>
              <a:rPr lang="tr-TR"/>
              <a:t> </a:t>
            </a:r>
            <a:r>
              <a:rPr lang="tr-TR" sz="4000">
                <a:solidFill>
                  <a:srgbClr val="741B47"/>
                </a:solidFill>
                <a:latin typeface="Raleway Medium"/>
                <a:ea typeface="Raleway Medium"/>
                <a:cs typeface="Raleway Medium"/>
                <a:sym typeface="Raleway Medium"/>
              </a:rPr>
              <a:t>CSS</a:t>
            </a:r>
            <a:r>
              <a:rPr lang="tr-TR"/>
              <a:t> </a:t>
            </a:r>
            <a:r>
              <a:rPr lang="tr-TR" sz="4000">
                <a:solidFill>
                  <a:srgbClr val="741B47"/>
                </a:solidFill>
                <a:latin typeface="Raleway Medium"/>
                <a:ea typeface="Raleway Medium"/>
                <a:cs typeface="Raleway Medium"/>
                <a:sym typeface="Raleway Medium"/>
              </a:rPr>
              <a:t>file</a:t>
            </a:r>
            <a:endParaRPr sz="4000">
              <a:solidFill>
                <a:srgbClr val="741B47"/>
              </a:solidFill>
              <a:latin typeface="Raleway Medium"/>
              <a:ea typeface="Raleway Medium"/>
              <a:cs typeface="Raleway Medium"/>
              <a:sym typeface="Raleway Medium"/>
            </a:endParaRPr>
          </a:p>
        </p:txBody>
      </p:sp>
      <p:sp>
        <p:nvSpPr>
          <p:cNvPr id="220" name="Google Shape;220;p31"/>
          <p:cNvSpPr/>
          <p:nvPr/>
        </p:nvSpPr>
        <p:spPr>
          <a:xfrm>
            <a:off x="431799" y="1278069"/>
            <a:ext cx="3162000" cy="3047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600"/>
              <a:buFont typeface="Arial"/>
              <a:buNone/>
            </a:pPr>
            <a:r>
              <a:rPr b="0" i="0" lang="tr-TR" sz="1600" u="none" cap="none" strike="noStrike">
                <a:solidFill>
                  <a:schemeClr val="dk1"/>
                </a:solidFill>
                <a:latin typeface="Raleway SemiBold"/>
                <a:ea typeface="Raleway SemiBold"/>
                <a:cs typeface="Raleway SemiBold"/>
                <a:sym typeface="Raleway SemiBold"/>
              </a:rPr>
              <a:t>* The styles can be located in a different file, so with an external style sheet, the design of the website can be changed from this file.</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Clr>
                <a:srgbClr val="000000"/>
              </a:buClr>
              <a:buSzPts val="1600"/>
              <a:buFont typeface="Arial"/>
              <a:buNone/>
            </a:pPr>
            <a:r>
              <a:rPr b="0" i="0" lang="tr-TR" sz="1600" u="none" cap="none" strike="noStrike">
                <a:solidFill>
                  <a:schemeClr val="dk1"/>
                </a:solidFill>
                <a:latin typeface="Raleway SemiBold"/>
                <a:ea typeface="Raleway SemiBold"/>
                <a:cs typeface="Raleway SemiBold"/>
                <a:sym typeface="Raleway SemiBold"/>
              </a:rPr>
              <a:t>* To include an external stylesheet, </a:t>
            </a:r>
            <a:r>
              <a:rPr b="1" i="0" lang="tr-TR" sz="1600" u="none" cap="none" strike="noStrike">
                <a:solidFill>
                  <a:srgbClr val="741B47"/>
                </a:solidFill>
                <a:latin typeface="Raleway SemiBold"/>
                <a:ea typeface="Raleway SemiBold"/>
                <a:cs typeface="Raleway SemiBold"/>
                <a:sym typeface="Raleway SemiBold"/>
              </a:rPr>
              <a:t>&lt;link&gt; </a:t>
            </a:r>
            <a:r>
              <a:rPr b="0" i="0" lang="tr-TR" sz="1600" u="none" cap="none" strike="noStrike">
                <a:solidFill>
                  <a:schemeClr val="dk1"/>
                </a:solidFill>
                <a:latin typeface="Raleway SemiBold"/>
                <a:ea typeface="Raleway SemiBold"/>
                <a:cs typeface="Raleway SemiBold"/>
                <a:sym typeface="Raleway SemiBold"/>
              </a:rPr>
              <a:t>element must be used as a reference to the external style sheet in the </a:t>
            </a:r>
            <a:r>
              <a:rPr b="1" i="0" lang="tr-TR" sz="1600" u="none" cap="none" strike="noStrike">
                <a:solidFill>
                  <a:srgbClr val="741B47"/>
                </a:solidFill>
                <a:latin typeface="Raleway SemiBold"/>
                <a:ea typeface="Raleway SemiBold"/>
                <a:cs typeface="Raleway SemiBold"/>
                <a:sym typeface="Raleway SemiBold"/>
              </a:rPr>
              <a:t>&lt;head&gt; </a:t>
            </a:r>
            <a:r>
              <a:rPr b="0" i="0" lang="tr-TR" sz="1600" u="none" cap="none" strike="noStrike">
                <a:solidFill>
                  <a:schemeClr val="dk1"/>
                </a:solidFill>
                <a:latin typeface="Raleway SemiBold"/>
                <a:ea typeface="Raleway SemiBold"/>
                <a:cs typeface="Raleway SemiBold"/>
                <a:sym typeface="Raleway SemiBold"/>
              </a:rPr>
              <a:t>section of the HTML page.</a:t>
            </a:r>
            <a:endParaRPr b="0" i="0" sz="1400" u="none" cap="none" strike="noStrike">
              <a:solidFill>
                <a:srgbClr val="000000"/>
              </a:solidFill>
              <a:latin typeface="Arial"/>
              <a:ea typeface="Arial"/>
              <a:cs typeface="Arial"/>
              <a:sym typeface="Arial"/>
            </a:endParaRPr>
          </a:p>
        </p:txBody>
      </p:sp>
      <p:pic>
        <p:nvPicPr>
          <p:cNvPr id="221" name="Google Shape;221;p31"/>
          <p:cNvPicPr preferRelativeResize="0"/>
          <p:nvPr/>
        </p:nvPicPr>
        <p:blipFill rotWithShape="1">
          <a:blip r:embed="rId3">
            <a:alphaModFix/>
          </a:blip>
          <a:srcRect b="0" l="0" r="0" t="0"/>
          <a:stretch/>
        </p:blipFill>
        <p:spPr>
          <a:xfrm>
            <a:off x="3755031" y="1375894"/>
            <a:ext cx="5249008" cy="256258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idx="4294967295" type="ctrTitle"/>
          </p:nvPr>
        </p:nvSpPr>
        <p:spPr>
          <a:xfrm>
            <a:off x="1006655" y="2031999"/>
            <a:ext cx="6180900" cy="1120500"/>
          </a:xfrm>
          <a:prstGeom prst="rect">
            <a:avLst/>
          </a:prstGeom>
          <a:noFill/>
          <a:ln>
            <a:noFill/>
          </a:ln>
        </p:spPr>
        <p:txBody>
          <a:bodyPr anchorCtr="0" anchor="b"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TR" sz="4000" u="none" cap="none" strike="noStrike">
                <a:solidFill>
                  <a:srgbClr val="741B47"/>
                </a:solidFill>
                <a:latin typeface="Raleway Medium"/>
                <a:ea typeface="Raleway Medium"/>
                <a:cs typeface="Raleway Medium"/>
                <a:sym typeface="Raleway Medium"/>
              </a:rPr>
              <a:t>Multiple Styles and Cascade Rule</a:t>
            </a:r>
            <a:endParaRPr b="0" i="0" sz="4000" u="none" cap="none" strike="noStrike">
              <a:solidFill>
                <a:srgbClr val="741B47"/>
              </a:solidFill>
              <a:latin typeface="Raleway Medium"/>
              <a:ea typeface="Raleway Medium"/>
              <a:cs typeface="Raleway Medium"/>
              <a:sym typeface="Raleway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32" name="Google Shape;232;p33"/>
          <p:cNvSpPr txBox="1"/>
          <p:nvPr>
            <p:ph type="title"/>
          </p:nvPr>
        </p:nvSpPr>
        <p:spPr>
          <a:xfrm>
            <a:off x="431798" y="173799"/>
            <a:ext cx="8125200" cy="616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600">
                <a:solidFill>
                  <a:srgbClr val="741B47"/>
                </a:solidFill>
                <a:latin typeface="Arial"/>
                <a:ea typeface="Arial"/>
                <a:cs typeface="Arial"/>
                <a:sym typeface="Arial"/>
              </a:rPr>
              <a:t>Multiple</a:t>
            </a:r>
            <a:r>
              <a:rPr lang="tr-TR" sz="3600">
                <a:latin typeface="Arial"/>
                <a:ea typeface="Arial"/>
                <a:cs typeface="Arial"/>
                <a:sym typeface="Arial"/>
              </a:rPr>
              <a:t> </a:t>
            </a:r>
            <a:r>
              <a:rPr lang="tr-TR" sz="3600">
                <a:solidFill>
                  <a:srgbClr val="741B47"/>
                </a:solidFill>
                <a:latin typeface="Arial"/>
                <a:ea typeface="Arial"/>
                <a:cs typeface="Arial"/>
                <a:sym typeface="Arial"/>
              </a:rPr>
              <a:t>Styles</a:t>
            </a:r>
            <a:r>
              <a:rPr lang="tr-TR" sz="3600">
                <a:latin typeface="Arial"/>
                <a:ea typeface="Arial"/>
                <a:cs typeface="Arial"/>
                <a:sym typeface="Arial"/>
              </a:rPr>
              <a:t> </a:t>
            </a:r>
            <a:r>
              <a:rPr lang="tr-TR" sz="3600">
                <a:solidFill>
                  <a:srgbClr val="741B47"/>
                </a:solidFill>
                <a:latin typeface="Arial"/>
                <a:ea typeface="Arial"/>
                <a:cs typeface="Arial"/>
                <a:sym typeface="Arial"/>
              </a:rPr>
              <a:t>and</a:t>
            </a:r>
            <a:r>
              <a:rPr lang="tr-TR" sz="3600">
                <a:latin typeface="Arial"/>
                <a:ea typeface="Arial"/>
                <a:cs typeface="Arial"/>
                <a:sym typeface="Arial"/>
              </a:rPr>
              <a:t> </a:t>
            </a:r>
            <a:r>
              <a:rPr lang="tr-TR" sz="3600">
                <a:solidFill>
                  <a:srgbClr val="741B47"/>
                </a:solidFill>
                <a:latin typeface="Arial"/>
                <a:ea typeface="Arial"/>
                <a:cs typeface="Arial"/>
                <a:sym typeface="Arial"/>
              </a:rPr>
              <a:t>Cascade</a:t>
            </a:r>
            <a:r>
              <a:rPr lang="tr-TR" sz="3600">
                <a:latin typeface="Arial"/>
                <a:ea typeface="Arial"/>
                <a:cs typeface="Arial"/>
                <a:sym typeface="Arial"/>
              </a:rPr>
              <a:t> </a:t>
            </a:r>
            <a:r>
              <a:rPr lang="tr-TR" sz="3600">
                <a:solidFill>
                  <a:srgbClr val="741B47"/>
                </a:solidFill>
                <a:latin typeface="Arial"/>
                <a:ea typeface="Arial"/>
                <a:cs typeface="Arial"/>
                <a:sym typeface="Arial"/>
              </a:rPr>
              <a:t>Rule</a:t>
            </a:r>
            <a:endParaRPr sz="3600">
              <a:solidFill>
                <a:srgbClr val="741B47"/>
              </a:solidFill>
              <a:latin typeface="Arial"/>
              <a:ea typeface="Arial"/>
              <a:cs typeface="Arial"/>
              <a:sym typeface="Arial"/>
            </a:endParaRPr>
          </a:p>
        </p:txBody>
      </p:sp>
      <p:sp>
        <p:nvSpPr>
          <p:cNvPr id="233" name="Google Shape;233;p33"/>
          <p:cNvSpPr txBox="1"/>
          <p:nvPr>
            <p:ph idx="1" type="body"/>
          </p:nvPr>
        </p:nvSpPr>
        <p:spPr>
          <a:xfrm>
            <a:off x="542250" y="1296300"/>
            <a:ext cx="7508100" cy="2473200"/>
          </a:xfrm>
          <a:prstGeom prst="rect">
            <a:avLst/>
          </a:prstGeom>
          <a:noFill/>
          <a:ln>
            <a:noFill/>
          </a:ln>
        </p:spPr>
        <p:txBody>
          <a:bodyPr anchorCtr="0" anchor="t" bIns="0" lIns="0" spcFirstLastPara="1" rIns="0" wrap="square" tIns="0">
            <a:noAutofit/>
          </a:bodyPr>
          <a:lstStyle/>
          <a:p>
            <a:pPr indent="0" lvl="0" marL="0" rtl="0" algn="just">
              <a:lnSpc>
                <a:spcPct val="110000"/>
              </a:lnSpc>
              <a:spcBef>
                <a:spcPts val="600"/>
              </a:spcBef>
              <a:spcAft>
                <a:spcPts val="0"/>
              </a:spcAft>
              <a:buSzPts val="1800"/>
              <a:buNone/>
            </a:pPr>
            <a:r>
              <a:rPr lang="tr-TR" sz="1600">
                <a:latin typeface="Raleway SemiBold"/>
                <a:ea typeface="Raleway SemiBold"/>
                <a:cs typeface="Raleway SemiBold"/>
                <a:sym typeface="Raleway SemiBold"/>
              </a:rPr>
              <a:t>*	All styles which are applied to the same element will apply in the </a:t>
            </a:r>
            <a:r>
              <a:rPr b="1" lang="tr-TR" sz="1600">
                <a:solidFill>
                  <a:srgbClr val="741B47"/>
                </a:solidFill>
                <a:latin typeface="Raleway"/>
                <a:ea typeface="Raleway"/>
                <a:cs typeface="Raleway"/>
                <a:sym typeface="Raleway"/>
              </a:rPr>
              <a:t>cascade</a:t>
            </a:r>
            <a:r>
              <a:rPr b="1" lang="tr-TR" sz="1600">
                <a:solidFill>
                  <a:srgbClr val="F97C41"/>
                </a:solidFill>
                <a:latin typeface="Raleway"/>
                <a:ea typeface="Raleway"/>
                <a:cs typeface="Raleway"/>
                <a:sym typeface="Raleway"/>
              </a:rPr>
              <a:t> </a:t>
            </a:r>
            <a:r>
              <a:rPr lang="tr-TR" sz="1600">
                <a:latin typeface="Raleway SemiBold"/>
                <a:ea typeface="Raleway SemiBold"/>
                <a:cs typeface="Raleway SemiBold"/>
                <a:sym typeface="Raleway SemiBold"/>
              </a:rPr>
              <a:t>order of rules.</a:t>
            </a:r>
            <a:endParaRPr sz="1600">
              <a:latin typeface="Raleway SemiBold"/>
              <a:ea typeface="Raleway SemiBold"/>
              <a:cs typeface="Raleway SemiBold"/>
              <a:sym typeface="Raleway SemiBold"/>
            </a:endParaRPr>
          </a:p>
          <a:p>
            <a:pPr indent="0" lvl="0" marL="0" rtl="0" algn="just">
              <a:lnSpc>
                <a:spcPct val="110000"/>
              </a:lnSpc>
              <a:spcBef>
                <a:spcPts val="600"/>
              </a:spcBef>
              <a:spcAft>
                <a:spcPts val="0"/>
              </a:spcAft>
              <a:buSzPts val="1800"/>
              <a:buNone/>
            </a:pPr>
            <a:r>
              <a:rPr lang="tr-TR" sz="1600">
                <a:latin typeface="Raleway SemiBold"/>
                <a:ea typeface="Raleway SemiBold"/>
                <a:cs typeface="Raleway SemiBold"/>
                <a:sym typeface="Raleway SemiBold"/>
              </a:rPr>
              <a:t>*	Inline styles have the top priority, then external and internal style sheets and finally browser default styles. So, an inline style will override external and internal styles and browser defaults.</a:t>
            </a:r>
            <a:endParaRPr sz="1600">
              <a:latin typeface="Raleway SemiBold"/>
              <a:ea typeface="Raleway SemiBold"/>
              <a:cs typeface="Raleway SemiBold"/>
              <a:sym typeface="Raleway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pic>
        <p:nvPicPr>
          <p:cNvPr id="239" name="Google Shape;239;p34"/>
          <p:cNvPicPr preferRelativeResize="0"/>
          <p:nvPr/>
        </p:nvPicPr>
        <p:blipFill rotWithShape="1">
          <a:blip r:embed="rId3">
            <a:alphaModFix/>
          </a:blip>
          <a:srcRect b="0" l="0" r="0" t="0"/>
          <a:stretch/>
        </p:blipFill>
        <p:spPr>
          <a:xfrm>
            <a:off x="4380326" y="867800"/>
            <a:ext cx="4370999" cy="4101900"/>
          </a:xfrm>
          <a:prstGeom prst="rect">
            <a:avLst/>
          </a:prstGeom>
          <a:noFill/>
          <a:ln cap="flat" cmpd="sng" w="9525">
            <a:solidFill>
              <a:schemeClr val="dk1"/>
            </a:solidFill>
            <a:prstDash val="solid"/>
            <a:round/>
            <a:headEnd len="sm" w="sm" type="none"/>
            <a:tailEnd len="sm" w="sm" type="none"/>
          </a:ln>
        </p:spPr>
      </p:pic>
      <p:sp>
        <p:nvSpPr>
          <p:cNvPr id="240" name="Google Shape;240;p34"/>
          <p:cNvSpPr/>
          <p:nvPr/>
        </p:nvSpPr>
        <p:spPr>
          <a:xfrm>
            <a:off x="431799" y="1351910"/>
            <a:ext cx="3312900" cy="28008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600"/>
              <a:buFont typeface="Arial"/>
              <a:buNone/>
            </a:pPr>
            <a:r>
              <a:rPr b="0" i="0" lang="tr-TR" sz="1600" u="none" cap="none" strike="noStrike">
                <a:solidFill>
                  <a:schemeClr val="dk1"/>
                </a:solidFill>
                <a:latin typeface="Raleway SemiBold"/>
                <a:ea typeface="Raleway SemiBold"/>
                <a:cs typeface="Raleway SemiBold"/>
                <a:sym typeface="Raleway SemiBold"/>
              </a:rPr>
              <a:t>* In the </a:t>
            </a:r>
            <a:r>
              <a:rPr b="1" i="0" lang="tr-TR" sz="1600" u="none" cap="none" strike="noStrike">
                <a:solidFill>
                  <a:srgbClr val="741B47"/>
                </a:solidFill>
                <a:latin typeface="Raleway SemiBold"/>
                <a:ea typeface="Raleway SemiBold"/>
                <a:cs typeface="Raleway SemiBold"/>
                <a:sym typeface="Raleway SemiBold"/>
              </a:rPr>
              <a:t>external style sheet</a:t>
            </a:r>
            <a:r>
              <a:rPr b="0" i="0" lang="tr-TR" sz="1600" u="none" cap="none" strike="noStrike">
                <a:solidFill>
                  <a:schemeClr val="dk1"/>
                </a:solidFill>
                <a:latin typeface="Raleway SemiBold"/>
                <a:ea typeface="Raleway SemiBold"/>
                <a:cs typeface="Raleway SemiBold"/>
                <a:sym typeface="Raleway SemiBold"/>
              </a:rPr>
              <a:t>, color of </a:t>
            </a:r>
            <a:r>
              <a:rPr b="1" i="0" lang="tr-TR" sz="1600" u="none" cap="none" strike="noStrike">
                <a:solidFill>
                  <a:srgbClr val="741B47"/>
                </a:solidFill>
                <a:latin typeface="Raleway SemiBold"/>
                <a:ea typeface="Raleway SemiBold"/>
                <a:cs typeface="Raleway SemiBold"/>
                <a:sym typeface="Raleway SemiBold"/>
              </a:rPr>
              <a:t>&lt;p&gt;</a:t>
            </a:r>
            <a:r>
              <a:rPr b="0" i="0" lang="tr-TR" sz="1600" u="none" cap="none" strike="noStrike">
                <a:solidFill>
                  <a:schemeClr val="dk1"/>
                </a:solidFill>
                <a:latin typeface="Raleway SemiBold"/>
                <a:ea typeface="Raleway SemiBold"/>
                <a:cs typeface="Raleway SemiBold"/>
                <a:sym typeface="Raleway SemiBold"/>
              </a:rPr>
              <a:t> is defined as </a:t>
            </a:r>
            <a:r>
              <a:rPr b="1" i="0" lang="tr-TR" sz="1600" u="none" cap="none" strike="noStrike">
                <a:solidFill>
                  <a:srgbClr val="741B47"/>
                </a:solidFill>
                <a:latin typeface="Raleway SemiBold"/>
                <a:ea typeface="Raleway SemiBold"/>
                <a:cs typeface="Raleway SemiBold"/>
                <a:sym typeface="Raleway SemiBold"/>
              </a:rPr>
              <a:t>red.</a:t>
            </a:r>
            <a:endParaRPr b="1" i="0" sz="1600" u="none" cap="none" strike="noStrike">
              <a:solidFill>
                <a:srgbClr val="741B47"/>
              </a:solidFill>
              <a:latin typeface="Raleway SemiBold"/>
              <a:ea typeface="Raleway SemiBold"/>
              <a:cs typeface="Raleway SemiBold"/>
              <a:sym typeface="Raleway SemiBold"/>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Clr>
                <a:srgbClr val="000000"/>
              </a:buClr>
              <a:buSzPts val="1600"/>
              <a:buFont typeface="Arial"/>
              <a:buNone/>
            </a:pPr>
            <a:r>
              <a:rPr b="0" i="0" lang="tr-TR" sz="1600" u="none" cap="none" strike="noStrike">
                <a:solidFill>
                  <a:schemeClr val="dk1"/>
                </a:solidFill>
                <a:latin typeface="Raleway SemiBold"/>
                <a:ea typeface="Raleway SemiBold"/>
                <a:cs typeface="Raleway SemiBold"/>
                <a:sym typeface="Raleway SemiBold"/>
              </a:rPr>
              <a:t>* In the </a:t>
            </a:r>
            <a:r>
              <a:rPr b="1" i="0" lang="tr-TR" sz="1600" u="none" cap="none" strike="noStrike">
                <a:solidFill>
                  <a:srgbClr val="741B47"/>
                </a:solidFill>
                <a:latin typeface="Raleway SemiBold"/>
                <a:ea typeface="Raleway SemiBold"/>
                <a:cs typeface="Raleway SemiBold"/>
                <a:sym typeface="Raleway SemiBold"/>
              </a:rPr>
              <a:t>internal style</a:t>
            </a:r>
            <a:r>
              <a:rPr b="0" i="0" lang="tr-TR" sz="1600" u="none" cap="none" strike="noStrike">
                <a:solidFill>
                  <a:schemeClr val="dk1"/>
                </a:solidFill>
                <a:latin typeface="Raleway SemiBold"/>
                <a:ea typeface="Raleway SemiBold"/>
                <a:cs typeface="Raleway SemiBold"/>
                <a:sym typeface="Raleway SemiBold"/>
              </a:rPr>
              <a:t>, color of </a:t>
            </a:r>
            <a:r>
              <a:rPr b="1" i="0" lang="tr-TR" sz="1600" u="none" cap="none" strike="noStrike">
                <a:solidFill>
                  <a:srgbClr val="741B47"/>
                </a:solidFill>
                <a:latin typeface="Raleway SemiBold"/>
                <a:ea typeface="Raleway SemiBold"/>
                <a:cs typeface="Raleway SemiBold"/>
                <a:sym typeface="Raleway SemiBold"/>
              </a:rPr>
              <a:t>&lt;p&gt;</a:t>
            </a:r>
            <a:r>
              <a:rPr b="0" i="0" lang="tr-TR" sz="1600" u="none" cap="none" strike="noStrike">
                <a:solidFill>
                  <a:schemeClr val="dk1"/>
                </a:solidFill>
                <a:latin typeface="Raleway SemiBold"/>
                <a:ea typeface="Raleway SemiBold"/>
                <a:cs typeface="Raleway SemiBold"/>
                <a:sym typeface="Raleway SemiBold"/>
              </a:rPr>
              <a:t> is defined as </a:t>
            </a:r>
            <a:r>
              <a:rPr b="1" i="0" lang="tr-TR" sz="1600" u="none" cap="none" strike="noStrike">
                <a:solidFill>
                  <a:srgbClr val="741B47"/>
                </a:solidFill>
                <a:latin typeface="Raleway SemiBold"/>
                <a:ea typeface="Raleway SemiBold"/>
                <a:cs typeface="Raleway SemiBold"/>
                <a:sym typeface="Raleway SemiBold"/>
              </a:rPr>
              <a:t>blue</a:t>
            </a:r>
            <a:r>
              <a:rPr b="0" i="0" lang="tr-TR" sz="1600" u="none" cap="none" strike="noStrike">
                <a:solidFill>
                  <a:schemeClr val="dk1"/>
                </a:solidFill>
                <a:latin typeface="Raleway SemiBold"/>
                <a:ea typeface="Raleway SemiBold"/>
                <a:cs typeface="Raleway SemiBold"/>
                <a:sym typeface="Raleway SemiBold"/>
              </a:rPr>
              <a:t>, and in the </a:t>
            </a:r>
            <a:r>
              <a:rPr b="1" i="0" lang="tr-TR" sz="1600" u="none" cap="none" strike="noStrike">
                <a:solidFill>
                  <a:srgbClr val="741B47"/>
                </a:solidFill>
                <a:latin typeface="Raleway SemiBold"/>
                <a:ea typeface="Raleway SemiBold"/>
                <a:cs typeface="Raleway SemiBold"/>
                <a:sym typeface="Raleway SemiBold"/>
              </a:rPr>
              <a:t>inline style </a:t>
            </a:r>
            <a:r>
              <a:rPr b="1" lang="tr-TR" sz="1600">
                <a:solidFill>
                  <a:srgbClr val="741B47"/>
                </a:solidFill>
                <a:latin typeface="Raleway SemiBold"/>
                <a:ea typeface="Raleway SemiBold"/>
                <a:cs typeface="Raleway SemiBold"/>
                <a:sym typeface="Raleway SemiBold"/>
              </a:rPr>
              <a:t>green</a:t>
            </a:r>
            <a:r>
              <a:rPr b="1" i="0" lang="tr-TR" sz="1600" u="none" cap="none" strike="noStrike">
                <a:solidFill>
                  <a:srgbClr val="741B47"/>
                </a:solidFill>
                <a:latin typeface="Raleway SemiBold"/>
                <a:ea typeface="Raleway SemiBold"/>
                <a:cs typeface="Raleway SemiBold"/>
                <a:sym typeface="Raleway SemiBold"/>
              </a:rPr>
              <a:t>,</a:t>
            </a:r>
            <a:r>
              <a:rPr b="0" i="0" lang="tr-TR" sz="1600" u="none" cap="none" strike="noStrike">
                <a:solidFill>
                  <a:schemeClr val="dk1"/>
                </a:solidFill>
                <a:latin typeface="Raleway SemiBold"/>
                <a:ea typeface="Raleway SemiBold"/>
                <a:cs typeface="Raleway SemiBold"/>
                <a:sym typeface="Raleway SemiBold"/>
              </a:rPr>
              <a:t> where the </a:t>
            </a:r>
            <a:r>
              <a:rPr b="1" i="0" lang="tr-TR" sz="1600" u="none" cap="none" strike="noStrike">
                <a:solidFill>
                  <a:srgbClr val="741B47"/>
                </a:solidFill>
                <a:latin typeface="Raleway SemiBold"/>
                <a:ea typeface="Raleway SemiBold"/>
                <a:cs typeface="Raleway SemiBold"/>
                <a:sym typeface="Raleway SemiBold"/>
              </a:rPr>
              <a:t>browser default </a:t>
            </a:r>
            <a:r>
              <a:rPr b="0" i="0" lang="tr-TR" sz="1600" u="none" cap="none" strike="noStrike">
                <a:solidFill>
                  <a:schemeClr val="dk1"/>
                </a:solidFill>
                <a:latin typeface="Raleway SemiBold"/>
                <a:ea typeface="Raleway SemiBold"/>
                <a:cs typeface="Raleway SemiBold"/>
                <a:sym typeface="Raleway SemiBold"/>
              </a:rPr>
              <a:t>is </a:t>
            </a:r>
            <a:r>
              <a:rPr b="1" i="0" lang="tr-TR" sz="1600" u="none" cap="none" strike="noStrike">
                <a:solidFill>
                  <a:srgbClr val="741B47"/>
                </a:solidFill>
                <a:latin typeface="Raleway SemiBold"/>
                <a:ea typeface="Raleway SemiBold"/>
                <a:cs typeface="Raleway SemiBold"/>
                <a:sym typeface="Raleway SemiBold"/>
              </a:rPr>
              <a:t>black.</a:t>
            </a:r>
            <a:r>
              <a:rPr b="0" i="0" lang="tr-TR" sz="1600" u="none" cap="none" strike="noStrike">
                <a:solidFill>
                  <a:schemeClr val="dk1"/>
                </a:solidFill>
                <a:latin typeface="Raleway SemiBold"/>
                <a:ea typeface="Raleway SemiBold"/>
                <a:cs typeface="Raleway SemiBold"/>
                <a:sym typeface="Raleway SemiBold"/>
              </a:rPr>
              <a:t>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Clr>
                <a:srgbClr val="000000"/>
              </a:buClr>
              <a:buSzPts val="1600"/>
              <a:buFont typeface="Arial"/>
              <a:buNone/>
            </a:pPr>
            <a:r>
              <a:rPr b="0" i="0" lang="tr-TR" sz="1600" u="none" cap="none" strike="noStrike">
                <a:solidFill>
                  <a:schemeClr val="dk1"/>
                </a:solidFill>
                <a:latin typeface="Raleway SemiBold"/>
                <a:ea typeface="Raleway SemiBold"/>
                <a:cs typeface="Raleway SemiBold"/>
                <a:sym typeface="Raleway SemiBold"/>
              </a:rPr>
              <a:t>* In this example, the color of </a:t>
            </a:r>
            <a:r>
              <a:rPr b="1" i="0" lang="tr-TR" sz="1600" u="none" cap="none" strike="noStrike">
                <a:solidFill>
                  <a:srgbClr val="741B47"/>
                </a:solidFill>
                <a:latin typeface="Raleway SemiBold"/>
                <a:ea typeface="Raleway SemiBold"/>
                <a:cs typeface="Raleway SemiBold"/>
                <a:sym typeface="Raleway SemiBold"/>
              </a:rPr>
              <a:t>&lt;p&gt; </a:t>
            </a:r>
            <a:r>
              <a:rPr b="0" i="0" lang="tr-TR" sz="1600" u="none" cap="none" strike="noStrike">
                <a:solidFill>
                  <a:schemeClr val="dk1"/>
                </a:solidFill>
                <a:latin typeface="Raleway SemiBold"/>
                <a:ea typeface="Raleway SemiBold"/>
                <a:cs typeface="Raleway SemiBold"/>
                <a:sym typeface="Raleway SemiBold"/>
              </a:rPr>
              <a:t>element is </a:t>
            </a:r>
            <a:r>
              <a:rPr b="1" lang="tr-TR" sz="1600">
                <a:solidFill>
                  <a:srgbClr val="741B47"/>
                </a:solidFill>
                <a:latin typeface="Raleway SemiBold"/>
                <a:ea typeface="Raleway SemiBold"/>
                <a:cs typeface="Raleway SemiBold"/>
                <a:sym typeface="Raleway SemiBold"/>
              </a:rPr>
              <a:t>green</a:t>
            </a:r>
            <a:r>
              <a:rPr b="1" i="0" lang="tr-TR" sz="1600" u="none" cap="none" strike="noStrike">
                <a:solidFill>
                  <a:schemeClr val="dk1"/>
                </a:solidFill>
                <a:latin typeface="Raleway SemiBold"/>
                <a:ea typeface="Raleway SemiBold"/>
                <a:cs typeface="Raleway SemiBold"/>
                <a:sym typeface="Raleway SemiBold"/>
              </a:rPr>
              <a:t> </a:t>
            </a:r>
            <a:r>
              <a:rPr b="0" i="0" lang="tr-TR" sz="1600" u="none" cap="none" strike="noStrike">
                <a:solidFill>
                  <a:schemeClr val="dk1"/>
                </a:solidFill>
                <a:latin typeface="Raleway SemiBold"/>
                <a:ea typeface="Raleway SemiBold"/>
                <a:cs typeface="Raleway SemiBold"/>
                <a:sym typeface="Raleway SemiBold"/>
              </a:rPr>
              <a:t>because of cascade rules. </a:t>
            </a:r>
            <a:endParaRPr b="0" i="0" sz="1400" u="none" cap="none" strike="noStrike">
              <a:solidFill>
                <a:srgbClr val="000000"/>
              </a:solidFill>
              <a:latin typeface="Arial"/>
              <a:ea typeface="Arial"/>
              <a:cs typeface="Arial"/>
              <a:sym typeface="Arial"/>
            </a:endParaRPr>
          </a:p>
        </p:txBody>
      </p:sp>
      <p:sp>
        <p:nvSpPr>
          <p:cNvPr id="241" name="Google Shape;241;p34"/>
          <p:cNvSpPr txBox="1"/>
          <p:nvPr>
            <p:ph type="title"/>
          </p:nvPr>
        </p:nvSpPr>
        <p:spPr>
          <a:xfrm>
            <a:off x="431799" y="173799"/>
            <a:ext cx="8068800" cy="5826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Multiple</a:t>
            </a:r>
            <a:r>
              <a:rPr lang="tr-TR"/>
              <a:t> </a:t>
            </a:r>
            <a:r>
              <a:rPr lang="tr-TR" sz="4000">
                <a:solidFill>
                  <a:srgbClr val="741B47"/>
                </a:solidFill>
                <a:latin typeface="Raleway Medium"/>
                <a:ea typeface="Raleway Medium"/>
                <a:cs typeface="Raleway Medium"/>
                <a:sym typeface="Raleway Medium"/>
              </a:rPr>
              <a:t>Styles</a:t>
            </a:r>
            <a:r>
              <a:rPr lang="tr-TR"/>
              <a:t> </a:t>
            </a:r>
            <a:r>
              <a:rPr lang="tr-TR" sz="4000">
                <a:solidFill>
                  <a:srgbClr val="741B47"/>
                </a:solidFill>
                <a:latin typeface="Raleway Medium"/>
                <a:ea typeface="Raleway Medium"/>
                <a:cs typeface="Raleway Medium"/>
                <a:sym typeface="Raleway Medium"/>
              </a:rPr>
              <a:t>and</a:t>
            </a:r>
            <a:r>
              <a:rPr lang="tr-TR"/>
              <a:t> </a:t>
            </a:r>
            <a:r>
              <a:rPr lang="tr-TR" sz="4000">
                <a:solidFill>
                  <a:srgbClr val="741B47"/>
                </a:solidFill>
                <a:latin typeface="Raleway Medium"/>
                <a:ea typeface="Raleway Medium"/>
                <a:cs typeface="Raleway Medium"/>
                <a:sym typeface="Raleway Medium"/>
              </a:rPr>
              <a:t>Cascade</a:t>
            </a:r>
            <a:r>
              <a:rPr lang="tr-TR"/>
              <a:t> </a:t>
            </a:r>
            <a:r>
              <a:rPr lang="tr-TR" sz="4000">
                <a:solidFill>
                  <a:srgbClr val="741B47"/>
                </a:solidFill>
                <a:latin typeface="Raleway Medium"/>
                <a:ea typeface="Raleway Medium"/>
                <a:cs typeface="Raleway Medium"/>
                <a:sym typeface="Raleway Medium"/>
              </a:rPr>
              <a:t>Rule.</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47" name="Google Shape;247;p35"/>
          <p:cNvSpPr txBox="1"/>
          <p:nvPr/>
        </p:nvSpPr>
        <p:spPr>
          <a:xfrm>
            <a:off x="501025" y="2613597"/>
            <a:ext cx="8408100" cy="1498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tr-TR" sz="3600">
                <a:solidFill>
                  <a:schemeClr val="dk1"/>
                </a:solidFill>
                <a:latin typeface="Comic Sans MS"/>
                <a:ea typeface="Comic Sans MS"/>
                <a:cs typeface="Comic Sans MS"/>
                <a:sym typeface="Comic Sans MS"/>
              </a:rPr>
              <a:t>Which style has the </a:t>
            </a:r>
            <a:r>
              <a:rPr lang="tr-TR" sz="3600" u="sng">
                <a:solidFill>
                  <a:schemeClr val="dk1"/>
                </a:solidFill>
                <a:latin typeface="Comic Sans MS"/>
                <a:ea typeface="Comic Sans MS"/>
                <a:cs typeface="Comic Sans MS"/>
                <a:sym typeface="Comic Sans MS"/>
              </a:rPr>
              <a:t>lowest </a:t>
            </a:r>
            <a:r>
              <a:rPr lang="tr-TR" sz="3600">
                <a:solidFill>
                  <a:schemeClr val="dk1"/>
                </a:solidFill>
                <a:latin typeface="Comic Sans MS"/>
                <a:ea typeface="Comic Sans MS"/>
                <a:cs typeface="Comic Sans MS"/>
                <a:sym typeface="Comic Sans MS"/>
              </a:rPr>
              <a:t>priority in CSS</a:t>
            </a:r>
            <a:endParaRPr sz="3600">
              <a:latin typeface="Comic Sans MS"/>
              <a:ea typeface="Comic Sans MS"/>
              <a:cs typeface="Comic Sans MS"/>
              <a:sym typeface="Comic Sans MS"/>
            </a:endParaRPr>
          </a:p>
        </p:txBody>
      </p:sp>
      <p:pic>
        <p:nvPicPr>
          <p:cNvPr id="248" name="Google Shape;248;p35">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249" name="Google Shape;249;p35">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35"/>
          <p:cNvPicPr preferRelativeResize="0"/>
          <p:nvPr/>
        </p:nvPicPr>
        <p:blipFill>
          <a:blip r:embed="rId6">
            <a:alphaModFix/>
          </a:blip>
          <a:stretch>
            <a:fillRect/>
          </a:stretch>
        </p:blipFill>
        <p:spPr>
          <a:xfrm>
            <a:off x="3913150" y="119825"/>
            <a:ext cx="1479650" cy="2293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6"/>
          <p:cNvSpPr txBox="1"/>
          <p:nvPr>
            <p:ph type="ctrTitle"/>
          </p:nvPr>
        </p:nvSpPr>
        <p:spPr>
          <a:xfrm>
            <a:off x="1074619" y="1908496"/>
            <a:ext cx="40830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Getting into CSS</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0"/>
          <p:cNvSpPr txBox="1"/>
          <p:nvPr>
            <p:ph type="ctrTitle"/>
          </p:nvPr>
        </p:nvSpPr>
        <p:spPr>
          <a:xfrm>
            <a:off x="1074619" y="1908496"/>
            <a:ext cx="49626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Introduction</a:t>
            </a:r>
            <a:endParaRPr>
              <a:solidFill>
                <a:srgbClr val="741B47"/>
              </a:solidFill>
              <a:latin typeface="Raleway Medium"/>
              <a:ea typeface="Raleway Medium"/>
              <a:cs typeface="Raleway Medium"/>
              <a:sym typeface="Raleway Medium"/>
            </a:endParaRPr>
          </a:p>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to CSS</a:t>
            </a:r>
            <a:endParaRPr>
              <a:solidFill>
                <a:srgbClr val="741B47"/>
              </a:solidFill>
              <a:latin typeface="Raleway Medium"/>
              <a:ea typeface="Raleway Medium"/>
              <a:cs typeface="Raleway Medium"/>
              <a:sym typeface="Raleway Medium"/>
            </a:endParaRPr>
          </a:p>
        </p:txBody>
      </p:sp>
      <p:pic>
        <p:nvPicPr>
          <p:cNvPr id="62" name="Google Shape;62;p10"/>
          <p:cNvPicPr preferRelativeResize="0"/>
          <p:nvPr/>
        </p:nvPicPr>
        <p:blipFill>
          <a:blip r:embed="rId3">
            <a:alphaModFix/>
          </a:blip>
          <a:stretch>
            <a:fillRect/>
          </a:stretch>
        </p:blipFill>
        <p:spPr>
          <a:xfrm>
            <a:off x="4799425" y="1645900"/>
            <a:ext cx="4228876" cy="2199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 name="Shape 259"/>
        <p:cNvGrpSpPr/>
        <p:nvPr/>
      </p:nvGrpSpPr>
      <p:grpSpPr>
        <a:xfrm>
          <a:off x="0" y="0"/>
          <a:ext cx="0" cy="0"/>
          <a:chOff x="0" y="0"/>
          <a:chExt cx="0" cy="0"/>
        </a:xfrm>
      </p:grpSpPr>
      <p:sp>
        <p:nvSpPr>
          <p:cNvPr id="260" name="Google Shape;260;p37"/>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61" name="Google Shape;261;p37"/>
          <p:cNvSpPr txBox="1"/>
          <p:nvPr>
            <p:ph idx="4294967295" type="ctrTitle"/>
          </p:nvPr>
        </p:nvSpPr>
        <p:spPr>
          <a:xfrm>
            <a:off x="1" y="0"/>
            <a:ext cx="9144000" cy="6540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Table of Contents</a:t>
            </a:r>
            <a:endParaRPr b="0" i="0" sz="4800" u="none" cap="none" strike="noStrike">
              <a:solidFill>
                <a:srgbClr val="741B47"/>
              </a:solidFill>
              <a:latin typeface="Raleway Medium"/>
              <a:ea typeface="Raleway Medium"/>
              <a:cs typeface="Raleway Medium"/>
              <a:sym typeface="Raleway Medium"/>
            </a:endParaRPr>
          </a:p>
        </p:txBody>
      </p:sp>
      <p:sp>
        <p:nvSpPr>
          <p:cNvPr id="262" name="Google Shape;262;p37"/>
          <p:cNvSpPr txBox="1"/>
          <p:nvPr>
            <p:ph idx="4294967295" type="subTitle"/>
          </p:nvPr>
        </p:nvSpPr>
        <p:spPr>
          <a:xfrm>
            <a:off x="304800" y="1121506"/>
            <a:ext cx="7842300" cy="3438600"/>
          </a:xfrm>
          <a:prstGeom prst="rect">
            <a:avLst/>
          </a:prstGeom>
          <a:noFill/>
          <a:ln>
            <a:noFill/>
          </a:ln>
        </p:spPr>
        <p:txBody>
          <a:bodyPr anchorCtr="0" anchor="t" bIns="0" lIns="0" spcFirstLastPara="1" rIns="0" wrap="square" tIns="0">
            <a:noAutofit/>
          </a:bodyPr>
          <a:lstStyle/>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The Box Model</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CSS Selectors</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CSS Comments</a:t>
            </a:r>
            <a:endParaRPr b="0" i="0" sz="3600" u="none" cap="none" strike="noStrike">
              <a:solidFill>
                <a:schemeClr val="dk1"/>
              </a:solidFill>
              <a:latin typeface="Raleway"/>
              <a:ea typeface="Raleway"/>
              <a:cs typeface="Raleway"/>
              <a:sym typeface="Ralew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8"/>
          <p:cNvSpPr txBox="1"/>
          <p:nvPr>
            <p:ph type="ctrTitle"/>
          </p:nvPr>
        </p:nvSpPr>
        <p:spPr>
          <a:xfrm>
            <a:off x="1010730" y="2102553"/>
            <a:ext cx="46767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The Box Model</a:t>
            </a:r>
            <a:endParaRPr/>
          </a:p>
        </p:txBody>
      </p:sp>
      <p:sp>
        <p:nvSpPr>
          <p:cNvPr id="268" name="Google Shape;268;p38"/>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1</a:t>
            </a:r>
            <a:endParaRPr b="1" i="0" sz="3600" u="none" cap="none" strike="noStrike">
              <a:solidFill>
                <a:schemeClr val="lt1"/>
              </a:solidFill>
              <a:latin typeface="Barlow"/>
              <a:ea typeface="Barlow"/>
              <a:cs typeface="Barlow"/>
              <a:sym typeface="Barlow"/>
            </a:endParaRPr>
          </a:p>
        </p:txBody>
      </p:sp>
      <p:grpSp>
        <p:nvGrpSpPr>
          <p:cNvPr id="269" name="Google Shape;269;p38"/>
          <p:cNvGrpSpPr/>
          <p:nvPr/>
        </p:nvGrpSpPr>
        <p:grpSpPr>
          <a:xfrm>
            <a:off x="5796744" y="1573487"/>
            <a:ext cx="2928488" cy="3139481"/>
            <a:chOff x="2183550" y="65875"/>
            <a:chExt cx="4483981" cy="4807045"/>
          </a:xfrm>
        </p:grpSpPr>
        <p:sp>
          <p:nvSpPr>
            <p:cNvPr id="270" name="Google Shape;270;p38"/>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 name="Google Shape;271;p38"/>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 name="Google Shape;272;p38"/>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 name="Google Shape;273;p38"/>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 name="Google Shape;274;p38"/>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 name="Google Shape;275;p38"/>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 name="Google Shape;276;p38"/>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 name="Google Shape;277;p38"/>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 name="Google Shape;278;p38"/>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 name="Google Shape;279;p38"/>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 name="Google Shape;280;p38"/>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 name="Google Shape;281;p38"/>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38"/>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 name="Google Shape;283;p38"/>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 name="Google Shape;284;p38"/>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 name="Google Shape;285;p38"/>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 name="Google Shape;286;p38"/>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 name="Google Shape;287;p38"/>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 name="Google Shape;288;p38"/>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 name="Google Shape;289;p38"/>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 name="Google Shape;290;p38"/>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 name="Google Shape;291;p38"/>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92" name="Google Shape;292;p38"/>
            <p:cNvGrpSpPr/>
            <p:nvPr/>
          </p:nvGrpSpPr>
          <p:grpSpPr>
            <a:xfrm>
              <a:off x="2428704" y="3970322"/>
              <a:ext cx="350131" cy="370523"/>
              <a:chOff x="4512354" y="4952197"/>
              <a:chExt cx="350131" cy="370523"/>
            </a:xfrm>
          </p:grpSpPr>
          <p:grpSp>
            <p:nvGrpSpPr>
              <p:cNvPr id="293" name="Google Shape;293;p38"/>
              <p:cNvGrpSpPr/>
              <p:nvPr/>
            </p:nvGrpSpPr>
            <p:grpSpPr>
              <a:xfrm>
                <a:off x="4512354" y="5116449"/>
                <a:ext cx="343196" cy="206271"/>
                <a:chOff x="4512354" y="5116449"/>
                <a:chExt cx="343196" cy="206271"/>
              </a:xfrm>
            </p:grpSpPr>
            <p:sp>
              <p:nvSpPr>
                <p:cNvPr id="294" name="Google Shape;294;p38"/>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 name="Google Shape;295;p38"/>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 name="Google Shape;296;p38"/>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97" name="Google Shape;297;p38"/>
                <p:cNvGrpSpPr/>
                <p:nvPr/>
              </p:nvGrpSpPr>
              <p:grpSpPr>
                <a:xfrm>
                  <a:off x="4592868" y="5212556"/>
                  <a:ext cx="96807" cy="56007"/>
                  <a:chOff x="4592868" y="5212556"/>
                  <a:chExt cx="96807" cy="56007"/>
                </a:xfrm>
              </p:grpSpPr>
              <p:sp>
                <p:nvSpPr>
                  <p:cNvPr id="298" name="Google Shape;298;p38"/>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 name="Google Shape;299;p38"/>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00" name="Google Shape;300;p38"/>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 name="Google Shape;301;p38"/>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 name="Google Shape;302;p38"/>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p38"/>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p38"/>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 name="Google Shape;305;p38"/>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 name="Google Shape;306;p38"/>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 name="Google Shape;307;p38"/>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 name="Google Shape;308;p38"/>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 name="Google Shape;309;p38"/>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 name="Google Shape;310;p38"/>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 name="Google Shape;311;p38"/>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 name="Google Shape;312;p38"/>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p38"/>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38"/>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p38"/>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 name="Google Shape;316;p38"/>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 name="Google Shape;317;p38"/>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 name="Google Shape;318;p38"/>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 name="Google Shape;319;p38"/>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p38"/>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 name="Google Shape;321;p38"/>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 name="Google Shape;322;p38"/>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 name="Google Shape;323;p38"/>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 name="Google Shape;324;p38"/>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p38"/>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 name="Google Shape;326;p38"/>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 name="Google Shape;327;p38"/>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 name="Google Shape;328;p38"/>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 name="Google Shape;329;p38"/>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 name="Google Shape;330;p38"/>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 name="Google Shape;331;p38"/>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 name="Google Shape;332;p38"/>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 name="Google Shape;333;p38"/>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 name="Google Shape;334;p38"/>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 name="Google Shape;335;p38"/>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 name="Google Shape;336;p38"/>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7" name="Google Shape;337;p38"/>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 name="Google Shape;338;p38"/>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 name="Google Shape;339;p38"/>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 name="Google Shape;340;p38"/>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 name="Google Shape;341;p38"/>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 name="Google Shape;342;p38"/>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 name="Google Shape;343;p38"/>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 name="Google Shape;344;p38"/>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 name="Google Shape;345;p38"/>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 name="Google Shape;346;p38"/>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 name="Google Shape;347;p38"/>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 name="Google Shape;348;p38"/>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 name="Google Shape;349;p38"/>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 name="Google Shape;350;p38"/>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 name="Google Shape;351;p38"/>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 name="Google Shape;352;p38"/>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 name="Google Shape;353;p38"/>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 name="Google Shape;354;p38"/>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 name="Google Shape;355;p38"/>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 name="Google Shape;356;p38"/>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 name="Google Shape;357;p38"/>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 name="Google Shape;358;p38"/>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 name="Google Shape;359;p38"/>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 name="Google Shape;360;p38"/>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 name="Google Shape;361;p38"/>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 name="Google Shape;362;p38"/>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 name="Google Shape;363;p38"/>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64" name="Google Shape;364;p38"/>
              <p:cNvGrpSpPr/>
              <p:nvPr/>
            </p:nvGrpSpPr>
            <p:grpSpPr>
              <a:xfrm>
                <a:off x="4655095" y="4952197"/>
                <a:ext cx="207390" cy="280361"/>
                <a:chOff x="4655095" y="4952197"/>
                <a:chExt cx="207390" cy="280361"/>
              </a:xfrm>
            </p:grpSpPr>
            <p:grpSp>
              <p:nvGrpSpPr>
                <p:cNvPr id="365" name="Google Shape;365;p38"/>
                <p:cNvGrpSpPr/>
                <p:nvPr/>
              </p:nvGrpSpPr>
              <p:grpSpPr>
                <a:xfrm>
                  <a:off x="4655095" y="4952197"/>
                  <a:ext cx="207390" cy="280361"/>
                  <a:chOff x="4655095" y="4952197"/>
                  <a:chExt cx="207390" cy="280361"/>
                </a:xfrm>
              </p:grpSpPr>
              <p:sp>
                <p:nvSpPr>
                  <p:cNvPr id="366" name="Google Shape;366;p38"/>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 name="Google Shape;367;p38"/>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 name="Google Shape;368;p38"/>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 name="Google Shape;369;p38"/>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 name="Google Shape;370;p38"/>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71" name="Google Shape;371;p38"/>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2" name="Google Shape;372;p38"/>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 name="Google Shape;373;p38"/>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374" name="Google Shape;374;p38"/>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 name="Google Shape;375;p38"/>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 name="Google Shape;376;p38"/>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 name="Google Shape;377;p38"/>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 name="Google Shape;378;p38"/>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 name="Google Shape;379;p38"/>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 name="Google Shape;380;p38"/>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 name="Google Shape;381;p38"/>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 name="Google Shape;382;p38"/>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 name="Google Shape;383;p38"/>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 name="Google Shape;384;p38"/>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 name="Google Shape;385;p38"/>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 name="Google Shape;386;p38"/>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 name="Google Shape;387;p38"/>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 name="Google Shape;388;p38"/>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 name="Google Shape;389;p38"/>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 name="Google Shape;390;p38"/>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 name="Google Shape;391;p38"/>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 name="Google Shape;392;p38"/>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 name="Google Shape;393;p38"/>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 name="Google Shape;394;p38"/>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 name="Google Shape;395;p38"/>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 name="Google Shape;396;p38"/>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 name="Google Shape;397;p38"/>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 name="Google Shape;398;p38"/>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 name="Google Shape;399;p38"/>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 name="Google Shape;400;p38"/>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 name="Google Shape;401;p38"/>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 name="Google Shape;402;p38"/>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03" name="Google Shape;403;p38"/>
            <p:cNvGrpSpPr/>
            <p:nvPr/>
          </p:nvGrpSpPr>
          <p:grpSpPr>
            <a:xfrm>
              <a:off x="6161826" y="4215479"/>
              <a:ext cx="350681" cy="265782"/>
              <a:chOff x="6621095" y="1452181"/>
              <a:chExt cx="330893" cy="250785"/>
            </a:xfrm>
          </p:grpSpPr>
          <p:sp>
            <p:nvSpPr>
              <p:cNvPr id="404" name="Google Shape;404;p38"/>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 name="Google Shape;405;p38"/>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 name="Google Shape;406;p38"/>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 name="Google Shape;407;p38"/>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 name="Google Shape;408;p38"/>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14" name="Google Shape;414;p39"/>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The</a:t>
            </a:r>
            <a:r>
              <a:rPr lang="tr-TR"/>
              <a:t> </a:t>
            </a:r>
            <a:r>
              <a:rPr lang="tr-TR" sz="4000">
                <a:solidFill>
                  <a:srgbClr val="741B47"/>
                </a:solidFill>
                <a:latin typeface="Raleway Medium"/>
                <a:ea typeface="Raleway Medium"/>
                <a:cs typeface="Raleway Medium"/>
                <a:sym typeface="Raleway Medium"/>
              </a:rPr>
              <a:t>Box</a:t>
            </a:r>
            <a:r>
              <a:rPr lang="tr-TR">
                <a:solidFill>
                  <a:srgbClr val="3F98CC"/>
                </a:solidFill>
              </a:rPr>
              <a:t> </a:t>
            </a:r>
            <a:r>
              <a:rPr lang="tr-TR" sz="4000">
                <a:solidFill>
                  <a:srgbClr val="741B47"/>
                </a:solidFill>
                <a:latin typeface="Raleway Medium"/>
                <a:ea typeface="Raleway Medium"/>
                <a:cs typeface="Raleway Medium"/>
                <a:sym typeface="Raleway Medium"/>
              </a:rPr>
              <a:t>Model</a:t>
            </a:r>
            <a:endParaRPr sz="4000">
              <a:solidFill>
                <a:srgbClr val="741B47"/>
              </a:solidFill>
              <a:latin typeface="Raleway Medium"/>
              <a:ea typeface="Raleway Medium"/>
              <a:cs typeface="Raleway Medium"/>
              <a:sym typeface="Raleway Medium"/>
            </a:endParaRPr>
          </a:p>
        </p:txBody>
      </p:sp>
      <p:sp>
        <p:nvSpPr>
          <p:cNvPr id="415" name="Google Shape;415;p39"/>
          <p:cNvSpPr/>
          <p:nvPr/>
        </p:nvSpPr>
        <p:spPr>
          <a:xfrm>
            <a:off x="431800" y="785427"/>
            <a:ext cx="4140300" cy="40320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All elements in HTMl file is considered as boxes. The "Box Model" term is used to describe box that surrounds an element. It consists of: margins, borders, padding, and the content.</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 </a:t>
            </a:r>
            <a:r>
              <a:rPr b="1" i="0" lang="tr-TR" sz="1600" u="none" cap="none" strike="noStrike">
                <a:solidFill>
                  <a:srgbClr val="002060"/>
                </a:solidFill>
                <a:latin typeface="Raleway SemiBold"/>
                <a:ea typeface="Raleway SemiBold"/>
                <a:cs typeface="Raleway SemiBold"/>
                <a:sym typeface="Raleway SemiBold"/>
              </a:rPr>
              <a:t>Content:</a:t>
            </a:r>
            <a:r>
              <a:rPr b="0" i="0" lang="tr-TR" sz="1600" u="none" cap="none" strike="noStrike">
                <a:solidFill>
                  <a:schemeClr val="dk1"/>
                </a:solidFill>
                <a:latin typeface="Raleway SemiBold"/>
                <a:ea typeface="Raleway SemiBold"/>
                <a:cs typeface="Raleway SemiBold"/>
                <a:sym typeface="Raleway SemiBold"/>
              </a:rPr>
              <a:t> The content of the box.</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 </a:t>
            </a:r>
            <a:r>
              <a:rPr b="1" i="0" lang="tr-TR" sz="1600" u="none" cap="none" strike="noStrike">
                <a:solidFill>
                  <a:srgbClr val="002060"/>
                </a:solidFill>
                <a:latin typeface="Raleway SemiBold"/>
                <a:ea typeface="Raleway SemiBold"/>
                <a:cs typeface="Raleway SemiBold"/>
                <a:sym typeface="Raleway SemiBold"/>
              </a:rPr>
              <a:t>Padding:</a:t>
            </a:r>
            <a:r>
              <a:rPr b="0" i="0" lang="tr-TR" sz="1600" u="none" cap="none" strike="noStrike">
                <a:solidFill>
                  <a:schemeClr val="dk1"/>
                </a:solidFill>
                <a:latin typeface="Raleway SemiBold"/>
                <a:ea typeface="Raleway SemiBold"/>
                <a:cs typeface="Raleway SemiBold"/>
                <a:sym typeface="Raleway SemiBold"/>
              </a:rPr>
              <a:t> A transparent area around the content.</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a:t>
            </a:r>
            <a:r>
              <a:rPr b="1" i="0" lang="tr-TR" sz="1600" u="none" cap="none" strike="noStrike">
                <a:solidFill>
                  <a:srgbClr val="F97C41"/>
                </a:solidFill>
                <a:latin typeface="Raleway SemiBold"/>
                <a:ea typeface="Raleway SemiBold"/>
                <a:cs typeface="Raleway SemiBold"/>
                <a:sym typeface="Raleway SemiBold"/>
              </a:rPr>
              <a:t> </a:t>
            </a:r>
            <a:r>
              <a:rPr b="1" i="0" lang="tr-TR" sz="1600" u="none" cap="none" strike="noStrike">
                <a:solidFill>
                  <a:srgbClr val="002060"/>
                </a:solidFill>
                <a:latin typeface="Raleway SemiBold"/>
                <a:ea typeface="Raleway SemiBold"/>
                <a:cs typeface="Raleway SemiBold"/>
                <a:sym typeface="Raleway SemiBold"/>
              </a:rPr>
              <a:t>Border: </a:t>
            </a:r>
            <a:r>
              <a:rPr b="0" i="0" lang="tr-TR" sz="1600" u="none" cap="none" strike="noStrike">
                <a:solidFill>
                  <a:schemeClr val="dk1"/>
                </a:solidFill>
                <a:latin typeface="Raleway SemiBold"/>
                <a:ea typeface="Raleway SemiBold"/>
                <a:cs typeface="Raleway SemiBold"/>
                <a:sym typeface="Raleway SemiBold"/>
              </a:rPr>
              <a:t>A border that around the padding and content.</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a:t>
            </a:r>
            <a:r>
              <a:rPr b="1" i="0" lang="tr-TR" sz="1600" u="none" cap="none" strike="noStrike">
                <a:solidFill>
                  <a:srgbClr val="F97C41"/>
                </a:solidFill>
                <a:latin typeface="Raleway SemiBold"/>
                <a:ea typeface="Raleway SemiBold"/>
                <a:cs typeface="Raleway SemiBold"/>
                <a:sym typeface="Raleway SemiBold"/>
              </a:rPr>
              <a:t> </a:t>
            </a:r>
            <a:r>
              <a:rPr b="1" i="0" lang="tr-TR" sz="1600" u="none" cap="none" strike="noStrike">
                <a:solidFill>
                  <a:srgbClr val="002060"/>
                </a:solidFill>
                <a:latin typeface="Raleway SemiBold"/>
                <a:ea typeface="Raleway SemiBold"/>
                <a:cs typeface="Raleway SemiBold"/>
                <a:sym typeface="Raleway SemiBold"/>
              </a:rPr>
              <a:t>Margin:</a:t>
            </a:r>
            <a:r>
              <a:rPr b="0" i="0" lang="tr-TR" sz="1600" u="none" cap="none" strike="noStrike">
                <a:solidFill>
                  <a:schemeClr val="dk1"/>
                </a:solidFill>
                <a:latin typeface="Raleway SemiBold"/>
                <a:ea typeface="Raleway SemiBold"/>
                <a:cs typeface="Raleway SemiBold"/>
                <a:sym typeface="Raleway SemiBold"/>
              </a:rPr>
              <a:t> A transparent area around the border.</a:t>
            </a:r>
            <a:endParaRPr/>
          </a:p>
        </p:txBody>
      </p:sp>
      <p:pic>
        <p:nvPicPr>
          <p:cNvPr id="416" name="Google Shape;416;p39"/>
          <p:cNvPicPr preferRelativeResize="0"/>
          <p:nvPr/>
        </p:nvPicPr>
        <p:blipFill rotWithShape="1">
          <a:blip r:embed="rId3">
            <a:alphaModFix/>
          </a:blip>
          <a:srcRect b="0" l="0" r="0" t="0"/>
          <a:stretch/>
        </p:blipFill>
        <p:spPr>
          <a:xfrm>
            <a:off x="4783761" y="1636655"/>
            <a:ext cx="4093715" cy="263421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0"/>
          <p:cNvSpPr txBox="1"/>
          <p:nvPr>
            <p:ph type="ctrTitle"/>
          </p:nvPr>
        </p:nvSpPr>
        <p:spPr>
          <a:xfrm>
            <a:off x="1010730" y="2102553"/>
            <a:ext cx="46767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CSS Selectors</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27" name="Google Shape;427;p41"/>
          <p:cNvSpPr txBox="1"/>
          <p:nvPr>
            <p:ph type="title"/>
          </p:nvPr>
        </p:nvSpPr>
        <p:spPr>
          <a:xfrm>
            <a:off x="431799" y="173800"/>
            <a:ext cx="6670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CSS</a:t>
            </a:r>
            <a:r>
              <a:rPr lang="tr-TR"/>
              <a:t> </a:t>
            </a:r>
            <a:r>
              <a:rPr lang="tr-TR" sz="4000">
                <a:solidFill>
                  <a:srgbClr val="741B47"/>
                </a:solidFill>
                <a:latin typeface="Raleway Medium"/>
                <a:ea typeface="Raleway Medium"/>
                <a:cs typeface="Raleway Medium"/>
                <a:sym typeface="Raleway Medium"/>
              </a:rPr>
              <a:t>Selectors</a:t>
            </a:r>
            <a:endParaRPr sz="4000">
              <a:solidFill>
                <a:srgbClr val="741B47"/>
              </a:solidFill>
              <a:latin typeface="Raleway Medium"/>
              <a:ea typeface="Raleway Medium"/>
              <a:cs typeface="Raleway Medium"/>
              <a:sym typeface="Raleway Medium"/>
            </a:endParaRPr>
          </a:p>
        </p:txBody>
      </p:sp>
      <p:sp>
        <p:nvSpPr>
          <p:cNvPr id="428" name="Google Shape;428;p41"/>
          <p:cNvSpPr/>
          <p:nvPr/>
        </p:nvSpPr>
        <p:spPr>
          <a:xfrm>
            <a:off x="600739" y="2387084"/>
            <a:ext cx="7942500" cy="369300"/>
          </a:xfrm>
          <a:prstGeom prst="rect">
            <a:avLst/>
          </a:prstGeom>
          <a:noFill/>
          <a:ln>
            <a:noFill/>
          </a:ln>
        </p:spPr>
        <p:txBody>
          <a:bodyPr anchorCtr="0" anchor="t" bIns="45700" lIns="91425" spcFirstLastPara="1" rIns="91425" wrap="square" tIns="45700">
            <a:noAutofit/>
          </a:bodyPr>
          <a:lstStyle/>
          <a:p>
            <a:pPr indent="-114300" lvl="0" marL="0" marR="0" rtl="0" algn="just">
              <a:lnSpc>
                <a:spcPct val="100000"/>
              </a:lnSpc>
              <a:spcBef>
                <a:spcPts val="0"/>
              </a:spcBef>
              <a:spcAft>
                <a:spcPts val="0"/>
              </a:spcAft>
              <a:buClr>
                <a:srgbClr val="000000"/>
              </a:buClr>
              <a:buSzPts val="1800"/>
              <a:buFont typeface="Arial"/>
              <a:buChar char="•"/>
            </a:pPr>
            <a:r>
              <a:rPr b="1" i="0" lang="tr-TR" sz="1800" u="none" cap="none" strike="noStrike">
                <a:solidFill>
                  <a:srgbClr val="373A3C"/>
                </a:solidFill>
                <a:latin typeface="Arial"/>
                <a:ea typeface="Arial"/>
                <a:cs typeface="Arial"/>
                <a:sym typeface="Arial"/>
              </a:rPr>
              <a:t> CSS selectors </a:t>
            </a:r>
            <a:r>
              <a:rPr b="0" i="0" lang="tr-TR" sz="1800" u="none" cap="none" strike="noStrike">
                <a:solidFill>
                  <a:srgbClr val="373A3C"/>
                </a:solidFill>
                <a:latin typeface="Arial"/>
                <a:ea typeface="Arial"/>
                <a:cs typeface="Arial"/>
                <a:sym typeface="Arial"/>
              </a:rPr>
              <a:t>are used to select HTML elements.</a:t>
            </a:r>
            <a:endParaRPr b="0" i="0" sz="1800" u="none" cap="none" strike="noStrike">
              <a:solidFill>
                <a:srgbClr val="373A3C"/>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34" name="Google Shape;434;p42"/>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CSS</a:t>
            </a:r>
            <a:r>
              <a:rPr lang="tr-TR"/>
              <a:t> </a:t>
            </a:r>
            <a:r>
              <a:rPr lang="tr-TR" sz="4000">
                <a:solidFill>
                  <a:srgbClr val="741B47"/>
                </a:solidFill>
                <a:latin typeface="Raleway Medium"/>
                <a:ea typeface="Raleway Medium"/>
                <a:cs typeface="Raleway Medium"/>
                <a:sym typeface="Raleway Medium"/>
              </a:rPr>
              <a:t>Selectors</a:t>
            </a:r>
            <a:endParaRPr sz="4000">
              <a:solidFill>
                <a:srgbClr val="741B47"/>
              </a:solidFill>
              <a:latin typeface="Raleway Medium"/>
              <a:ea typeface="Raleway Medium"/>
              <a:cs typeface="Raleway Medium"/>
              <a:sym typeface="Raleway Medium"/>
            </a:endParaRPr>
          </a:p>
        </p:txBody>
      </p:sp>
      <p:grpSp>
        <p:nvGrpSpPr>
          <p:cNvPr id="435" name="Google Shape;435;p42"/>
          <p:cNvGrpSpPr/>
          <p:nvPr/>
        </p:nvGrpSpPr>
        <p:grpSpPr>
          <a:xfrm>
            <a:off x="637985" y="800100"/>
            <a:ext cx="7712840" cy="1043100"/>
            <a:chOff x="333185" y="0"/>
            <a:chExt cx="7712840" cy="1043100"/>
          </a:xfrm>
        </p:grpSpPr>
        <p:sp>
          <p:nvSpPr>
            <p:cNvPr id="436" name="Google Shape;436;p42"/>
            <p:cNvSpPr/>
            <p:nvPr/>
          </p:nvSpPr>
          <p:spPr>
            <a:xfrm>
              <a:off x="3001525" y="0"/>
              <a:ext cx="5044500" cy="1043100"/>
            </a:xfrm>
            <a:prstGeom prst="rightArrow">
              <a:avLst>
                <a:gd fmla="val 75000" name="adj1"/>
                <a:gd fmla="val 50000" name="adj2"/>
              </a:avLst>
            </a:prstGeom>
            <a:solidFill>
              <a:srgbClr val="C27BA0"/>
            </a:solidFill>
            <a:ln cap="flat" cmpd="sng" w="25400">
              <a:solidFill>
                <a:srgbClr val="C8E5F2">
                  <a:alpha val="8902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42"/>
            <p:cNvSpPr txBox="1"/>
            <p:nvPr/>
          </p:nvSpPr>
          <p:spPr>
            <a:xfrm>
              <a:off x="3001525" y="130402"/>
              <a:ext cx="4653300" cy="782400"/>
            </a:xfrm>
            <a:prstGeom prst="rect">
              <a:avLst/>
            </a:prstGeom>
            <a:noFill/>
            <a:ln>
              <a:noFill/>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An element selector uses element name to select the HTML element.</a:t>
              </a:r>
              <a:endParaRPr b="0" i="0" sz="1600" u="none" cap="none" strike="noStrike">
                <a:solidFill>
                  <a:schemeClr val="lt1"/>
                </a:solidFill>
                <a:latin typeface="Arial"/>
                <a:ea typeface="Arial"/>
                <a:cs typeface="Arial"/>
                <a:sym typeface="Arial"/>
              </a:endParaRPr>
            </a:p>
          </p:txBody>
        </p:sp>
        <p:sp>
          <p:nvSpPr>
            <p:cNvPr id="438" name="Google Shape;438;p42"/>
            <p:cNvSpPr/>
            <p:nvPr/>
          </p:nvSpPr>
          <p:spPr>
            <a:xfrm>
              <a:off x="333185" y="0"/>
              <a:ext cx="2640000" cy="10431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42"/>
            <p:cNvSpPr txBox="1"/>
            <p:nvPr/>
          </p:nvSpPr>
          <p:spPr>
            <a:xfrm>
              <a:off x="384111" y="50926"/>
              <a:ext cx="2538300" cy="9414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400"/>
                <a:buFont typeface="Arial"/>
                <a:buNone/>
              </a:pPr>
              <a:r>
                <a:rPr b="0" i="0" lang="tr-TR" sz="2400" u="none" cap="none" strike="noStrike">
                  <a:solidFill>
                    <a:srgbClr val="FFFFFF"/>
                  </a:solidFill>
                  <a:latin typeface="Arial"/>
                  <a:ea typeface="Arial"/>
                  <a:cs typeface="Arial"/>
                  <a:sym typeface="Arial"/>
                </a:rPr>
                <a:t>CSS </a:t>
              </a:r>
              <a:r>
                <a:rPr b="0" i="0" lang="tr-TR" sz="2000" u="none" cap="none" strike="noStrike">
                  <a:solidFill>
                    <a:srgbClr val="FFFFFF"/>
                  </a:solidFill>
                  <a:latin typeface="Arial"/>
                  <a:ea typeface="Arial"/>
                  <a:cs typeface="Arial"/>
                  <a:sym typeface="Arial"/>
                </a:rPr>
                <a:t>element</a:t>
              </a:r>
              <a:r>
                <a:rPr b="0" i="0" lang="tr-TR" sz="2400" u="none" cap="none" strike="noStrike">
                  <a:solidFill>
                    <a:srgbClr val="FFFFFF"/>
                  </a:solidFill>
                  <a:latin typeface="Arial"/>
                  <a:ea typeface="Arial"/>
                  <a:cs typeface="Arial"/>
                  <a:sym typeface="Arial"/>
                </a:rPr>
                <a:t> Selector</a:t>
              </a:r>
              <a:endParaRPr b="0" i="0" sz="2400" u="none" cap="none" strike="noStrike">
                <a:solidFill>
                  <a:schemeClr val="lt1"/>
                </a:solidFill>
                <a:latin typeface="Arial"/>
                <a:ea typeface="Arial"/>
                <a:cs typeface="Arial"/>
                <a:sym typeface="Arial"/>
              </a:endParaRPr>
            </a:p>
          </p:txBody>
        </p:sp>
      </p:grpSp>
      <p:pic>
        <p:nvPicPr>
          <p:cNvPr id="440" name="Google Shape;440;p42"/>
          <p:cNvPicPr preferRelativeResize="0"/>
          <p:nvPr/>
        </p:nvPicPr>
        <p:blipFill rotWithShape="1">
          <a:blip r:embed="rId3">
            <a:alphaModFix/>
          </a:blip>
          <a:srcRect b="0" l="0" r="0" t="0"/>
          <a:stretch/>
        </p:blipFill>
        <p:spPr>
          <a:xfrm>
            <a:off x="1871285" y="2145488"/>
            <a:ext cx="5401429" cy="263879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46" name="Google Shape;446;p43"/>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CSS</a:t>
            </a:r>
            <a:r>
              <a:rPr lang="tr-TR"/>
              <a:t> </a:t>
            </a:r>
            <a:r>
              <a:rPr lang="tr-TR" sz="4000">
                <a:solidFill>
                  <a:srgbClr val="741B47"/>
                </a:solidFill>
                <a:latin typeface="Raleway Medium"/>
                <a:ea typeface="Raleway Medium"/>
                <a:cs typeface="Raleway Medium"/>
                <a:sym typeface="Raleway Medium"/>
              </a:rPr>
              <a:t>Selectors</a:t>
            </a:r>
            <a:endParaRPr sz="4000">
              <a:solidFill>
                <a:srgbClr val="741B47"/>
              </a:solidFill>
              <a:latin typeface="Raleway Medium"/>
              <a:ea typeface="Raleway Medium"/>
              <a:cs typeface="Raleway Medium"/>
              <a:sym typeface="Raleway Medium"/>
            </a:endParaRPr>
          </a:p>
        </p:txBody>
      </p:sp>
      <p:grpSp>
        <p:nvGrpSpPr>
          <p:cNvPr id="447" name="Google Shape;447;p43"/>
          <p:cNvGrpSpPr/>
          <p:nvPr/>
        </p:nvGrpSpPr>
        <p:grpSpPr>
          <a:xfrm>
            <a:off x="492359" y="800737"/>
            <a:ext cx="8396418" cy="1303800"/>
            <a:chOff x="187560" y="638"/>
            <a:chExt cx="8396418" cy="1303800"/>
          </a:xfrm>
        </p:grpSpPr>
        <p:sp>
          <p:nvSpPr>
            <p:cNvPr id="448" name="Google Shape;448;p43"/>
            <p:cNvSpPr/>
            <p:nvPr/>
          </p:nvSpPr>
          <p:spPr>
            <a:xfrm>
              <a:off x="2219478" y="638"/>
              <a:ext cx="6364500" cy="1303800"/>
            </a:xfrm>
            <a:prstGeom prst="rightArrow">
              <a:avLst>
                <a:gd fmla="val 75000" name="adj1"/>
                <a:gd fmla="val 50000" name="adj2"/>
              </a:avLst>
            </a:prstGeom>
            <a:solidFill>
              <a:srgbClr val="C27BA0"/>
            </a:solidFill>
            <a:ln cap="flat" cmpd="sng" w="25400">
              <a:solidFill>
                <a:srgbClr val="C27BA0">
                  <a:alpha val="8902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43"/>
            <p:cNvSpPr txBox="1"/>
            <p:nvPr/>
          </p:nvSpPr>
          <p:spPr>
            <a:xfrm>
              <a:off x="2219478" y="163622"/>
              <a:ext cx="5875500" cy="978000"/>
            </a:xfrm>
            <a:prstGeom prst="rect">
              <a:avLst/>
            </a:prstGeom>
            <a:noFill/>
            <a:ln>
              <a:noFill/>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The id selector uses id attribute to select the element in HTML file.</a:t>
              </a:r>
              <a:endParaRPr b="0" i="0" sz="1400" u="none" cap="none" strike="noStrike">
                <a:solidFill>
                  <a:srgbClr val="000000"/>
                </a:solidFill>
                <a:latin typeface="Arial"/>
                <a:ea typeface="Arial"/>
                <a:cs typeface="Arial"/>
                <a:sym typeface="Arial"/>
              </a:endParaRPr>
            </a:p>
            <a:p>
              <a:pPr indent="-171450" lvl="1" marL="171450" marR="0" rtl="0" algn="l">
                <a:lnSpc>
                  <a:spcPct val="90000"/>
                </a:lnSpc>
                <a:spcBef>
                  <a:spcPts val="24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The id of an element must be unique in a page. A hash (#) character is used to select an element with a specific id.</a:t>
              </a:r>
              <a:endParaRPr b="0" i="0" sz="1400" u="none" cap="none" strike="noStrike">
                <a:solidFill>
                  <a:srgbClr val="000000"/>
                </a:solidFill>
                <a:latin typeface="Arial"/>
                <a:ea typeface="Arial"/>
                <a:cs typeface="Arial"/>
                <a:sym typeface="Arial"/>
              </a:endParaRPr>
            </a:p>
          </p:txBody>
        </p:sp>
        <p:sp>
          <p:nvSpPr>
            <p:cNvPr id="450" name="Google Shape;450;p43"/>
            <p:cNvSpPr/>
            <p:nvPr/>
          </p:nvSpPr>
          <p:spPr>
            <a:xfrm>
              <a:off x="187560" y="116979"/>
              <a:ext cx="2002500" cy="10125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43"/>
            <p:cNvSpPr txBox="1"/>
            <p:nvPr/>
          </p:nvSpPr>
          <p:spPr>
            <a:xfrm>
              <a:off x="236988" y="166407"/>
              <a:ext cx="1903500" cy="9138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400"/>
                <a:buFont typeface="Arial"/>
                <a:buNone/>
              </a:pPr>
              <a:r>
                <a:rPr b="0" i="0" lang="tr-TR" sz="2400" u="none" cap="none" strike="noStrike">
                  <a:solidFill>
                    <a:srgbClr val="FFFFFF"/>
                  </a:solidFill>
                  <a:latin typeface="Arial"/>
                  <a:ea typeface="Arial"/>
                  <a:cs typeface="Arial"/>
                  <a:sym typeface="Arial"/>
                </a:rPr>
                <a:t>CSS id Selector</a:t>
              </a:r>
              <a:endParaRPr b="0" i="0" sz="2400" u="none" cap="none" strike="noStrike">
                <a:solidFill>
                  <a:schemeClr val="lt1"/>
                </a:solidFill>
                <a:latin typeface="Arial"/>
                <a:ea typeface="Arial"/>
                <a:cs typeface="Arial"/>
                <a:sym typeface="Arial"/>
              </a:endParaRPr>
            </a:p>
          </p:txBody>
        </p:sp>
      </p:grpSp>
      <p:pic>
        <p:nvPicPr>
          <p:cNvPr id="452" name="Google Shape;452;p43"/>
          <p:cNvPicPr preferRelativeResize="0"/>
          <p:nvPr/>
        </p:nvPicPr>
        <p:blipFill rotWithShape="1">
          <a:blip r:embed="rId3">
            <a:alphaModFix/>
          </a:blip>
          <a:srcRect b="0" l="0" r="0" t="0"/>
          <a:stretch/>
        </p:blipFill>
        <p:spPr>
          <a:xfrm>
            <a:off x="1785541" y="2113220"/>
            <a:ext cx="5839640" cy="292458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58" name="Google Shape;458;p44"/>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CSS</a:t>
            </a:r>
            <a:r>
              <a:rPr lang="tr-TR"/>
              <a:t> </a:t>
            </a:r>
            <a:r>
              <a:rPr lang="tr-TR" sz="4000">
                <a:solidFill>
                  <a:srgbClr val="741B47"/>
                </a:solidFill>
                <a:latin typeface="Raleway Medium"/>
                <a:ea typeface="Raleway Medium"/>
                <a:cs typeface="Raleway Medium"/>
                <a:sym typeface="Raleway Medium"/>
              </a:rPr>
              <a:t>Selectors</a:t>
            </a:r>
            <a:endParaRPr sz="4000">
              <a:solidFill>
                <a:srgbClr val="741B47"/>
              </a:solidFill>
              <a:latin typeface="Raleway Medium"/>
              <a:ea typeface="Raleway Medium"/>
              <a:cs typeface="Raleway Medium"/>
              <a:sym typeface="Raleway Medium"/>
            </a:endParaRPr>
          </a:p>
        </p:txBody>
      </p:sp>
      <p:grpSp>
        <p:nvGrpSpPr>
          <p:cNvPr id="459" name="Google Shape;459;p44"/>
          <p:cNvGrpSpPr/>
          <p:nvPr/>
        </p:nvGrpSpPr>
        <p:grpSpPr>
          <a:xfrm>
            <a:off x="492359" y="800737"/>
            <a:ext cx="8396418" cy="1303800"/>
            <a:chOff x="187560" y="638"/>
            <a:chExt cx="8396418" cy="1303800"/>
          </a:xfrm>
        </p:grpSpPr>
        <p:sp>
          <p:nvSpPr>
            <p:cNvPr id="460" name="Google Shape;460;p44"/>
            <p:cNvSpPr/>
            <p:nvPr/>
          </p:nvSpPr>
          <p:spPr>
            <a:xfrm>
              <a:off x="2219478" y="638"/>
              <a:ext cx="6364500" cy="13038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4"/>
            <p:cNvSpPr txBox="1"/>
            <p:nvPr/>
          </p:nvSpPr>
          <p:spPr>
            <a:xfrm>
              <a:off x="2219478" y="163622"/>
              <a:ext cx="5875500" cy="978000"/>
            </a:xfrm>
            <a:prstGeom prst="rect">
              <a:avLst/>
            </a:prstGeom>
            <a:noFill/>
            <a:ln>
              <a:noFill/>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The class selector uses class attribute to select all elements of that class in HTML file.</a:t>
              </a:r>
              <a:endParaRPr/>
            </a:p>
            <a:p>
              <a:pPr indent="-171450" lvl="1" marL="171450" marR="0" rtl="0" algn="l">
                <a:lnSpc>
                  <a:spcPct val="90000"/>
                </a:lnSpc>
                <a:spcBef>
                  <a:spcPts val="24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A period (.) character is used to select elements with a specific class.</a:t>
              </a:r>
              <a:endParaRPr b="0" i="0" sz="1600" u="none" cap="none" strike="noStrike">
                <a:solidFill>
                  <a:srgbClr val="FFFFFF"/>
                </a:solidFill>
                <a:latin typeface="Arial"/>
                <a:ea typeface="Arial"/>
                <a:cs typeface="Arial"/>
                <a:sym typeface="Arial"/>
              </a:endParaRPr>
            </a:p>
          </p:txBody>
        </p:sp>
        <p:sp>
          <p:nvSpPr>
            <p:cNvPr id="462" name="Google Shape;462;p44"/>
            <p:cNvSpPr/>
            <p:nvPr/>
          </p:nvSpPr>
          <p:spPr>
            <a:xfrm>
              <a:off x="187560" y="116979"/>
              <a:ext cx="2002500" cy="10125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4"/>
            <p:cNvSpPr txBox="1"/>
            <p:nvPr/>
          </p:nvSpPr>
          <p:spPr>
            <a:xfrm>
              <a:off x="236988" y="166407"/>
              <a:ext cx="1903500" cy="9138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tr-TR" sz="2000" u="none" cap="none" strike="noStrike">
                  <a:solidFill>
                    <a:srgbClr val="FFFFFF"/>
                  </a:solidFill>
                  <a:latin typeface="Arial"/>
                  <a:ea typeface="Arial"/>
                  <a:cs typeface="Arial"/>
                  <a:sym typeface="Arial"/>
                </a:rPr>
                <a:t>CSS class Selector</a:t>
              </a:r>
              <a:endParaRPr b="0" i="0" sz="2000" u="none" cap="none" strike="noStrike">
                <a:solidFill>
                  <a:srgbClr val="FFFFFF"/>
                </a:solidFill>
                <a:latin typeface="Arial"/>
                <a:ea typeface="Arial"/>
                <a:cs typeface="Arial"/>
                <a:sym typeface="Arial"/>
              </a:endParaRPr>
            </a:p>
          </p:txBody>
        </p:sp>
      </p:grpSp>
      <p:pic>
        <p:nvPicPr>
          <p:cNvPr id="464" name="Google Shape;464;p44"/>
          <p:cNvPicPr preferRelativeResize="0"/>
          <p:nvPr/>
        </p:nvPicPr>
        <p:blipFill rotWithShape="1">
          <a:blip r:embed="rId3">
            <a:alphaModFix/>
          </a:blip>
          <a:srcRect b="0" l="0" r="0" t="0"/>
          <a:stretch/>
        </p:blipFill>
        <p:spPr>
          <a:xfrm>
            <a:off x="2028462" y="2135829"/>
            <a:ext cx="5353797" cy="283387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70" name="Google Shape;470;p45"/>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CSS</a:t>
            </a:r>
            <a:r>
              <a:rPr lang="tr-TR"/>
              <a:t> </a:t>
            </a:r>
            <a:r>
              <a:rPr lang="tr-TR" sz="4000">
                <a:solidFill>
                  <a:srgbClr val="741B47"/>
                </a:solidFill>
                <a:latin typeface="Raleway Medium"/>
                <a:ea typeface="Raleway Medium"/>
                <a:cs typeface="Raleway Medium"/>
                <a:sym typeface="Raleway Medium"/>
              </a:rPr>
              <a:t>Selectors</a:t>
            </a:r>
            <a:endParaRPr sz="4000">
              <a:solidFill>
                <a:srgbClr val="741B47"/>
              </a:solidFill>
              <a:latin typeface="Raleway Medium"/>
              <a:ea typeface="Raleway Medium"/>
              <a:cs typeface="Raleway Medium"/>
              <a:sym typeface="Raleway Medium"/>
            </a:endParaRPr>
          </a:p>
        </p:txBody>
      </p:sp>
      <p:grpSp>
        <p:nvGrpSpPr>
          <p:cNvPr id="471" name="Google Shape;471;p45"/>
          <p:cNvGrpSpPr/>
          <p:nvPr/>
        </p:nvGrpSpPr>
        <p:grpSpPr>
          <a:xfrm>
            <a:off x="492359" y="800737"/>
            <a:ext cx="8396418" cy="1303800"/>
            <a:chOff x="187560" y="638"/>
            <a:chExt cx="8396418" cy="1303800"/>
          </a:xfrm>
        </p:grpSpPr>
        <p:sp>
          <p:nvSpPr>
            <p:cNvPr id="472" name="Google Shape;472;p45"/>
            <p:cNvSpPr/>
            <p:nvPr/>
          </p:nvSpPr>
          <p:spPr>
            <a:xfrm>
              <a:off x="2219478" y="638"/>
              <a:ext cx="6364500" cy="1303800"/>
            </a:xfrm>
            <a:prstGeom prst="rightArrow">
              <a:avLst>
                <a:gd fmla="val 75000" name="adj1"/>
                <a:gd fmla="val 50000" name="adj2"/>
              </a:avLst>
            </a:prstGeom>
            <a:solidFill>
              <a:srgbClr val="C27BA0"/>
            </a:solidFill>
            <a:ln cap="flat" cmpd="sng" w="25400">
              <a:solidFill>
                <a:srgbClr val="C8E5F2">
                  <a:alpha val="8902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5"/>
            <p:cNvSpPr txBox="1"/>
            <p:nvPr/>
          </p:nvSpPr>
          <p:spPr>
            <a:xfrm>
              <a:off x="2219478" y="163622"/>
              <a:ext cx="5875500" cy="978000"/>
            </a:xfrm>
            <a:prstGeom prst="rect">
              <a:avLst/>
            </a:prstGeom>
            <a:noFill/>
            <a:ln>
              <a:noFill/>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The universal selector (*) selects all HTML elements on the page.</a:t>
              </a:r>
              <a:endParaRPr b="0" i="0" sz="1400" u="none" cap="none" strike="noStrike">
                <a:solidFill>
                  <a:srgbClr val="000000"/>
                </a:solidFill>
                <a:latin typeface="Arial"/>
                <a:ea typeface="Arial"/>
                <a:cs typeface="Arial"/>
                <a:sym typeface="Arial"/>
              </a:endParaRPr>
            </a:p>
          </p:txBody>
        </p:sp>
        <p:sp>
          <p:nvSpPr>
            <p:cNvPr id="474" name="Google Shape;474;p45"/>
            <p:cNvSpPr/>
            <p:nvPr/>
          </p:nvSpPr>
          <p:spPr>
            <a:xfrm>
              <a:off x="187560" y="116979"/>
              <a:ext cx="2002500" cy="10125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5"/>
            <p:cNvSpPr txBox="1"/>
            <p:nvPr/>
          </p:nvSpPr>
          <p:spPr>
            <a:xfrm>
              <a:off x="236988" y="166407"/>
              <a:ext cx="1903500" cy="9138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FFFFFF"/>
                </a:buClr>
                <a:buSzPts val="2000"/>
                <a:buFont typeface="Arial"/>
                <a:buNone/>
              </a:pPr>
              <a:r>
                <a:rPr b="0" i="0" lang="tr-TR" sz="2000" u="none" cap="none" strike="noStrike">
                  <a:solidFill>
                    <a:srgbClr val="FFFFFF"/>
                  </a:solidFill>
                  <a:latin typeface="Arial"/>
                  <a:ea typeface="Arial"/>
                  <a:cs typeface="Arial"/>
                  <a:sym typeface="Arial"/>
                </a:rPr>
                <a:t>Universal Selector</a:t>
              </a:r>
              <a:endParaRPr b="0" i="0" sz="2000" u="none" cap="none" strike="noStrike">
                <a:solidFill>
                  <a:srgbClr val="FFFFFF"/>
                </a:solidFill>
                <a:latin typeface="Arial"/>
                <a:ea typeface="Arial"/>
                <a:cs typeface="Arial"/>
                <a:sym typeface="Arial"/>
              </a:endParaRPr>
            </a:p>
          </p:txBody>
        </p:sp>
      </p:grpSp>
      <p:pic>
        <p:nvPicPr>
          <p:cNvPr id="476" name="Google Shape;476;p45"/>
          <p:cNvPicPr preferRelativeResize="0"/>
          <p:nvPr/>
        </p:nvPicPr>
        <p:blipFill rotWithShape="1">
          <a:blip r:embed="rId3">
            <a:alphaModFix/>
          </a:blip>
          <a:srcRect b="0" l="0" r="0" t="0"/>
          <a:stretch/>
        </p:blipFill>
        <p:spPr>
          <a:xfrm>
            <a:off x="2107744" y="2105246"/>
            <a:ext cx="5195234" cy="2980088"/>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6"/>
          <p:cNvSpPr txBox="1"/>
          <p:nvPr>
            <p:ph type="ctrTitle"/>
          </p:nvPr>
        </p:nvSpPr>
        <p:spPr>
          <a:xfrm>
            <a:off x="1021361" y="2247862"/>
            <a:ext cx="7410300" cy="6477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CSS Comments</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1"/>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8" name="Google Shape;68;p11"/>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Table of Contents</a:t>
            </a:r>
            <a:endParaRPr b="0" i="0" sz="4800" u="none" cap="none" strike="noStrike">
              <a:solidFill>
                <a:srgbClr val="741B47"/>
              </a:solidFill>
              <a:latin typeface="Raleway Medium"/>
              <a:ea typeface="Raleway Medium"/>
              <a:cs typeface="Raleway Medium"/>
              <a:sym typeface="Raleway Medium"/>
            </a:endParaRPr>
          </a:p>
        </p:txBody>
      </p:sp>
      <p:sp>
        <p:nvSpPr>
          <p:cNvPr id="69" name="Google Shape;69;p11"/>
          <p:cNvSpPr txBox="1"/>
          <p:nvPr>
            <p:ph idx="4294967295" type="subTitle"/>
          </p:nvPr>
        </p:nvSpPr>
        <p:spPr>
          <a:xfrm>
            <a:off x="650850" y="1135175"/>
            <a:ext cx="7842300" cy="2782072"/>
          </a:xfrm>
          <a:prstGeom prst="rect">
            <a:avLst/>
          </a:prstGeom>
          <a:noFill/>
          <a:ln>
            <a:noFill/>
          </a:ln>
        </p:spPr>
        <p:txBody>
          <a:bodyPr anchorCtr="0" anchor="t" bIns="0" lIns="0" spcFirstLastPara="1" rIns="0" wrap="square" tIns="0">
            <a:noAutofit/>
          </a:bodyPr>
          <a:lstStyle/>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What is CSS?</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History of CSS</a:t>
            </a:r>
            <a:endParaRPr b="0" i="0" sz="2000" u="none" cap="none" strike="noStrike">
              <a:solidFill>
                <a:schemeClr val="dk1"/>
              </a:solidFill>
              <a:latin typeface="Barlow Light"/>
              <a:ea typeface="Barlow Light"/>
              <a:cs typeface="Barlow Light"/>
              <a:sym typeface="Barlow Light"/>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Why Use CSS</a:t>
            </a:r>
            <a:endParaRPr b="0" i="0" sz="2000" u="none" cap="none" strike="noStrike">
              <a:solidFill>
                <a:schemeClr val="dk1"/>
              </a:solidFill>
              <a:latin typeface="Barlow Light"/>
              <a:ea typeface="Barlow Light"/>
              <a:cs typeface="Barlow Light"/>
              <a:sym typeface="Barlow Light"/>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CSS Syntax</a:t>
            </a:r>
            <a:endParaRPr b="0" i="0" sz="3600" u="none" cap="none" strike="noStrike">
              <a:solidFill>
                <a:schemeClr val="dk1"/>
              </a:solidFill>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87" name="Google Shape;487;p47"/>
          <p:cNvSpPr txBox="1"/>
          <p:nvPr>
            <p:ph type="title"/>
          </p:nvPr>
        </p:nvSpPr>
        <p:spPr>
          <a:xfrm>
            <a:off x="431799" y="173800"/>
            <a:ext cx="6670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CSS</a:t>
            </a:r>
            <a:r>
              <a:rPr lang="tr-TR">
                <a:solidFill>
                  <a:srgbClr val="3F98CC"/>
                </a:solidFill>
              </a:rPr>
              <a:t> </a:t>
            </a:r>
            <a:r>
              <a:rPr lang="tr-TR" sz="4000">
                <a:solidFill>
                  <a:srgbClr val="741B47"/>
                </a:solidFill>
                <a:latin typeface="Raleway Medium"/>
                <a:ea typeface="Raleway Medium"/>
                <a:cs typeface="Raleway Medium"/>
                <a:sym typeface="Raleway Medium"/>
              </a:rPr>
              <a:t>Comments</a:t>
            </a:r>
            <a:endParaRPr sz="4000">
              <a:solidFill>
                <a:srgbClr val="741B47"/>
              </a:solidFill>
              <a:latin typeface="Raleway Medium"/>
              <a:ea typeface="Raleway Medium"/>
              <a:cs typeface="Raleway Medium"/>
              <a:sym typeface="Raleway Medium"/>
            </a:endParaRPr>
          </a:p>
        </p:txBody>
      </p:sp>
      <p:sp>
        <p:nvSpPr>
          <p:cNvPr id="488" name="Google Shape;488;p47"/>
          <p:cNvSpPr/>
          <p:nvPr/>
        </p:nvSpPr>
        <p:spPr>
          <a:xfrm>
            <a:off x="431799" y="1087089"/>
            <a:ext cx="7841400" cy="2246700"/>
          </a:xfrm>
          <a:prstGeom prst="rect">
            <a:avLst/>
          </a:prstGeom>
          <a:noFill/>
          <a:ln>
            <a:noFill/>
          </a:ln>
        </p:spPr>
        <p:txBody>
          <a:bodyPr anchorCtr="0" anchor="t" bIns="45700" lIns="91425" spcFirstLastPara="1" rIns="91425" wrap="square" tIns="45700">
            <a:noAutofit/>
          </a:bodyPr>
          <a:lstStyle/>
          <a:p>
            <a:pPr indent="-127000" lvl="0" marL="0" marR="0" rtl="0" algn="just">
              <a:lnSpc>
                <a:spcPct val="100000"/>
              </a:lnSpc>
              <a:spcBef>
                <a:spcPts val="0"/>
              </a:spcBef>
              <a:spcAft>
                <a:spcPts val="0"/>
              </a:spcAft>
              <a:buSzPts val="2000"/>
              <a:buFont typeface="Arial"/>
              <a:buChar char="•"/>
            </a:pPr>
            <a:r>
              <a:rPr b="0" i="0" lang="tr-TR" sz="2000" u="none" cap="none" strike="noStrike">
                <a:latin typeface="Arial"/>
                <a:ea typeface="Arial"/>
                <a:cs typeface="Arial"/>
                <a:sym typeface="Arial"/>
              </a:rPr>
              <a:t> The browser does not display comments, but with comments, we can place warnings, descriptions and other notes.</a:t>
            </a:r>
            <a:endParaRPr b="0" i="0" sz="2000" u="none" cap="none" strike="noStrike">
              <a:latin typeface="Arial"/>
              <a:ea typeface="Arial"/>
              <a:cs typeface="Arial"/>
              <a:sym typeface="Arial"/>
            </a:endParaRPr>
          </a:p>
          <a:p>
            <a:pPr indent="-127000" lvl="0" marL="0" marR="0" rtl="0" algn="just">
              <a:lnSpc>
                <a:spcPct val="100000"/>
              </a:lnSpc>
              <a:spcBef>
                <a:spcPts val="0"/>
              </a:spcBef>
              <a:spcAft>
                <a:spcPts val="0"/>
              </a:spcAft>
              <a:buSzPts val="2000"/>
              <a:buFont typeface="Arial"/>
              <a:buChar char="•"/>
            </a:pPr>
            <a:r>
              <a:rPr b="0" i="0" lang="tr-TR" sz="2000" u="none" cap="none" strike="noStrike">
                <a:latin typeface="Arial"/>
                <a:ea typeface="Arial"/>
                <a:cs typeface="Arial"/>
                <a:sym typeface="Arial"/>
              </a:rPr>
              <a:t> CSS Comments can add the text between /* and */ characters.</a:t>
            </a:r>
            <a:endParaRPr b="0" i="0" sz="2000" u="none" cap="none" strike="noStrike">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1" i="0" sz="2000" u="none" cap="none" strike="noStrike">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2000" u="none" cap="none" strike="noStrike">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tr-TR" sz="2000" u="none" cap="none" strike="noStrike">
                <a:latin typeface="Arial"/>
                <a:ea typeface="Arial"/>
                <a:cs typeface="Arial"/>
                <a:sym typeface="Arial"/>
              </a:rPr>
              <a:t>/* Single-line comment */</a:t>
            </a:r>
            <a:endParaRPr b="0" i="0" sz="2000" u="none" cap="none" strike="noStrike">
              <a:latin typeface="Arial"/>
              <a:ea typeface="Arial"/>
              <a:cs typeface="Arial"/>
              <a:sym typeface="Arial"/>
            </a:endParaRPr>
          </a:p>
          <a:p>
            <a:pPr indent="-196850" lvl="0" marL="285750" marR="0" rtl="0" algn="just">
              <a:lnSpc>
                <a:spcPct val="100000"/>
              </a:lnSpc>
              <a:spcBef>
                <a:spcPts val="0"/>
              </a:spcBef>
              <a:spcAft>
                <a:spcPts val="0"/>
              </a:spcAft>
              <a:buClr>
                <a:srgbClr val="000000"/>
              </a:buClr>
              <a:buSzPts val="1400"/>
              <a:buFont typeface="Arial"/>
              <a:buNone/>
            </a:pPr>
            <a:r>
              <a:t/>
            </a:r>
            <a:endParaRPr b="0" i="0" sz="2000" u="none" cap="none" strike="noStrike">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tr-TR" sz="2000" u="none" cap="none" strike="noStrike">
                <a:latin typeface="Arial"/>
                <a:ea typeface="Arial"/>
                <a:cs typeface="Arial"/>
                <a:sym typeface="Arial"/>
              </a:rPr>
              <a:t>/* This is a </a:t>
            </a:r>
            <a:endParaRPr b="0" i="0" sz="2000" u="none" cap="none" strike="noStrike">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tr-TR" sz="2000" u="none" cap="none" strike="noStrike">
                <a:latin typeface="Arial"/>
                <a:ea typeface="Arial"/>
                <a:cs typeface="Arial"/>
                <a:sym typeface="Arial"/>
              </a:rPr>
              <a:t>Multi-line comment */</a:t>
            </a:r>
            <a:endParaRPr b="0" i="0" sz="2000" u="none" cap="none" strike="noStrike">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grpSp>
        <p:nvGrpSpPr>
          <p:cNvPr id="493" name="Google Shape;493;p48"/>
          <p:cNvGrpSpPr/>
          <p:nvPr/>
        </p:nvGrpSpPr>
        <p:grpSpPr>
          <a:xfrm>
            <a:off x="5122427" y="668001"/>
            <a:ext cx="3841143" cy="3893303"/>
            <a:chOff x="5122427" y="668001"/>
            <a:chExt cx="3841143" cy="3893303"/>
          </a:xfrm>
        </p:grpSpPr>
        <p:grpSp>
          <p:nvGrpSpPr>
            <p:cNvPr id="494" name="Google Shape;494;p48"/>
            <p:cNvGrpSpPr/>
            <p:nvPr/>
          </p:nvGrpSpPr>
          <p:grpSpPr>
            <a:xfrm>
              <a:off x="5144045" y="893590"/>
              <a:ext cx="2833667" cy="2964311"/>
              <a:chOff x="3860721" y="1330073"/>
              <a:chExt cx="3544299" cy="3707706"/>
            </a:xfrm>
          </p:grpSpPr>
          <p:sp>
            <p:nvSpPr>
              <p:cNvPr id="495" name="Google Shape;495;p48"/>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6" name="Google Shape;496;p48"/>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7" name="Google Shape;497;p48"/>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8" name="Google Shape;498;p48"/>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9" name="Google Shape;499;p48"/>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0" name="Google Shape;500;p48"/>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1" name="Google Shape;501;p48"/>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2" name="Google Shape;502;p48"/>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3" name="Google Shape;503;p48"/>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4" name="Google Shape;504;p48"/>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5" name="Google Shape;505;p48"/>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6" name="Google Shape;506;p48"/>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7" name="Google Shape;507;p48"/>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8" name="Google Shape;508;p48"/>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9" name="Google Shape;509;p48"/>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0" name="Google Shape;510;p48"/>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1" name="Google Shape;511;p48"/>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2" name="Google Shape;512;p48"/>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3" name="Google Shape;513;p48"/>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4" name="Google Shape;514;p48"/>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5" name="Google Shape;515;p48"/>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6" name="Google Shape;516;p48"/>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7" name="Google Shape;517;p48"/>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8" name="Google Shape;518;p48"/>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9" name="Google Shape;519;p48"/>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0" name="Google Shape;520;p48"/>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1" name="Google Shape;521;p48"/>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2" name="Google Shape;522;p48"/>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3" name="Google Shape;523;p48"/>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4" name="Google Shape;524;p48"/>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 name="Google Shape;525;p48"/>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 name="Google Shape;526;p48"/>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 name="Google Shape;527;p48"/>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 name="Google Shape;528;p48"/>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9" name="Google Shape;529;p48"/>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0" name="Google Shape;530;p48"/>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 name="Google Shape;531;p48"/>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 name="Google Shape;532;p48"/>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 name="Google Shape;533;p48"/>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 name="Google Shape;534;p48"/>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 name="Google Shape;535;p48"/>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6" name="Google Shape;536;p48"/>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 name="Google Shape;537;p48"/>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8" name="Google Shape;538;p48"/>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9" name="Google Shape;539;p48"/>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0" name="Google Shape;540;p48"/>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1" name="Google Shape;541;p48"/>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2" name="Google Shape;542;p48"/>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3" name="Google Shape;543;p48"/>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4" name="Google Shape;544;p48"/>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5" name="Google Shape;545;p48"/>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6" name="Google Shape;546;p48"/>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7" name="Google Shape;547;p48"/>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8" name="Google Shape;548;p48"/>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9" name="Google Shape;549;p48"/>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0" name="Google Shape;550;p48"/>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1" name="Google Shape;551;p48"/>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2" name="Google Shape;552;p48"/>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3" name="Google Shape;553;p48"/>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4" name="Google Shape;554;p48"/>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5" name="Google Shape;555;p48"/>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6" name="Google Shape;556;p48"/>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7" name="Google Shape;557;p48"/>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8" name="Google Shape;558;p48"/>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9" name="Google Shape;559;p48"/>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0" name="Google Shape;560;p48"/>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1" name="Google Shape;561;p48"/>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2" name="Google Shape;562;p48"/>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3" name="Google Shape;563;p48"/>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4" name="Google Shape;564;p48"/>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5" name="Google Shape;565;p48"/>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6" name="Google Shape;566;p48"/>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7" name="Google Shape;567;p48"/>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8" name="Google Shape;568;p48"/>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9" name="Google Shape;569;p48"/>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0" name="Google Shape;570;p48"/>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1" name="Google Shape;571;p48"/>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2" name="Google Shape;572;p48"/>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3" name="Google Shape;573;p48"/>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4" name="Google Shape;574;p48"/>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5" name="Google Shape;575;p48"/>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6" name="Google Shape;576;p48"/>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7" name="Google Shape;577;p48"/>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8" name="Google Shape;578;p48"/>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9" name="Google Shape;579;p48"/>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0" name="Google Shape;580;p48"/>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1" name="Google Shape;581;p48"/>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2" name="Google Shape;582;p48"/>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3" name="Google Shape;583;p48"/>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4" name="Google Shape;584;p48"/>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5" name="Google Shape;585;p48"/>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6" name="Google Shape;586;p48"/>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7" name="Google Shape;587;p48"/>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8" name="Google Shape;588;p48"/>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9" name="Google Shape;589;p48"/>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0" name="Google Shape;590;p48"/>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1" name="Google Shape;591;p48"/>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2" name="Google Shape;592;p48"/>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3" name="Google Shape;593;p48"/>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4" name="Google Shape;594;p48"/>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5" name="Google Shape;595;p48"/>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6" name="Google Shape;596;p48"/>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7" name="Google Shape;597;p48"/>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8" name="Google Shape;598;p48"/>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9" name="Google Shape;599;p48"/>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0" name="Google Shape;600;p48"/>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1" name="Google Shape;601;p48"/>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02" name="Google Shape;602;p48"/>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3" name="Google Shape;603;p48"/>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4" name="Google Shape;604;p48"/>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5" name="Google Shape;605;p48"/>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6" name="Google Shape;606;p48"/>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7" name="Google Shape;607;p48"/>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8" name="Google Shape;608;p48"/>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9" name="Google Shape;609;p48"/>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0" name="Google Shape;610;p48"/>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1" name="Google Shape;611;p48"/>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2" name="Google Shape;612;p48"/>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3" name="Google Shape;613;p48"/>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4" name="Google Shape;614;p48"/>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5" name="Google Shape;615;p48"/>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6" name="Google Shape;616;p48"/>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7" name="Google Shape;617;p48"/>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8" name="Google Shape;618;p48"/>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9" name="Google Shape;619;p48"/>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0" name="Google Shape;620;p48"/>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1" name="Google Shape;621;p48"/>
            <p:cNvSpPr/>
            <p:nvPr/>
          </p:nvSpPr>
          <p:spPr>
            <a:xfrm>
              <a:off x="6712641" y="675415"/>
              <a:ext cx="103914" cy="12801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2" name="Google Shape;622;p48"/>
            <p:cNvSpPr/>
            <p:nvPr/>
          </p:nvSpPr>
          <p:spPr>
            <a:xfrm>
              <a:off x="6716857" y="674913"/>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3" name="Google Shape;623;p48"/>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4" name="Google Shape;624;p48"/>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5" name="Google Shape;625;p48"/>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6" name="Google Shape;626;p48"/>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7" name="Google Shape;627;p48"/>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8" name="Google Shape;628;p48"/>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9" name="Google Shape;629;p48"/>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0" name="Google Shape;630;p48"/>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1" name="Google Shape;631;p48"/>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2" name="Google Shape;632;p48"/>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33" name="Google Shape;633;p48"/>
            <p:cNvGrpSpPr/>
            <p:nvPr/>
          </p:nvGrpSpPr>
          <p:grpSpPr>
            <a:xfrm flipH="1">
              <a:off x="5678143" y="1227582"/>
              <a:ext cx="345795" cy="1043508"/>
              <a:chOff x="5678143" y="1151382"/>
              <a:chExt cx="345795" cy="1043508"/>
            </a:xfrm>
          </p:grpSpPr>
          <p:sp>
            <p:nvSpPr>
              <p:cNvPr id="634" name="Google Shape;634;p48"/>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5" name="Google Shape;635;p48"/>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6" name="Google Shape;636;p48"/>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7" name="Google Shape;637;p48"/>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8" name="Google Shape;638;p48"/>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9" name="Google Shape;639;p48"/>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0" name="Google Shape;640;p48"/>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1" name="Google Shape;641;p48"/>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2" name="Google Shape;642;p48"/>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3" name="Google Shape;643;p48"/>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4" name="Google Shape;644;p48"/>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5" name="Google Shape;645;p48"/>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6" name="Google Shape;646;p48"/>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7" name="Google Shape;647;p48"/>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8" name="Google Shape;648;p48"/>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9" name="Google Shape;649;p48"/>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0" name="Google Shape;650;p48"/>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51" name="Google Shape;651;p48"/>
            <p:cNvGrpSpPr/>
            <p:nvPr/>
          </p:nvGrpSpPr>
          <p:grpSpPr>
            <a:xfrm>
              <a:off x="5122427" y="3292365"/>
              <a:ext cx="823270" cy="1268939"/>
              <a:chOff x="5490177" y="3555452"/>
              <a:chExt cx="823270" cy="1268939"/>
            </a:xfrm>
          </p:grpSpPr>
          <p:sp>
            <p:nvSpPr>
              <p:cNvPr id="652" name="Google Shape;652;p48"/>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3" name="Google Shape;653;p48"/>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4" name="Google Shape;654;p48"/>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5" name="Google Shape;655;p48"/>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6" name="Google Shape;656;p48"/>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7" name="Google Shape;657;p48"/>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8" name="Google Shape;658;p48"/>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9" name="Google Shape;659;p48"/>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0" name="Google Shape;660;p48"/>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1" name="Google Shape;661;p48"/>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2" name="Google Shape;662;p48"/>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3" name="Google Shape;663;p48"/>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4" name="Google Shape;664;p48"/>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5" name="Google Shape;665;p48"/>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6" name="Google Shape;666;p48"/>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7" name="Google Shape;667;p48"/>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8" name="Google Shape;668;p48"/>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9" name="Google Shape;669;p48"/>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0" name="Google Shape;670;p48"/>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1" name="Google Shape;671;p48"/>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2" name="Google Shape;672;p48"/>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3" name="Google Shape;673;p48"/>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4" name="Google Shape;674;p48"/>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5" name="Google Shape;675;p48"/>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6" name="Google Shape;676;p48"/>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7" name="Google Shape;677;p48"/>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8" name="Google Shape;678;p48"/>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9" name="Google Shape;679;p48"/>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0" name="Google Shape;680;p48"/>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1" name="Google Shape;681;p48"/>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2" name="Google Shape;682;p48"/>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83" name="Google Shape;683;p48"/>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4" name="Google Shape;684;p48"/>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5" name="Google Shape;685;p48"/>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6" name="Google Shape;686;p48"/>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7" name="Google Shape;687;p48"/>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8" name="Google Shape;688;p48"/>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9" name="Google Shape;689;p48"/>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0" name="Google Shape;690;p48"/>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1" name="Google Shape;691;p48"/>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2" name="Google Shape;692;p48"/>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3" name="Google Shape;693;p48"/>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4" name="Google Shape;694;p48"/>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5" name="Google Shape;695;p48"/>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6" name="Google Shape;696;p48"/>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7" name="Google Shape;697;p48"/>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8" name="Google Shape;698;p48"/>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9" name="Google Shape;699;p48"/>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0" name="Google Shape;700;p48"/>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1" name="Google Shape;701;p48"/>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2" name="Google Shape;702;p48"/>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3" name="Google Shape;703;p48"/>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4" name="Google Shape;704;p48"/>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5" name="Google Shape;705;p48"/>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6" name="Google Shape;706;p48"/>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7" name="Google Shape;707;p48"/>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8" name="Google Shape;708;p48"/>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9" name="Google Shape;709;p48"/>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0" name="Google Shape;710;p48"/>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1" name="Google Shape;711;p48"/>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2" name="Google Shape;712;p48"/>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3" name="Google Shape;713;p48"/>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4" name="Google Shape;714;p48"/>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5" name="Google Shape;715;p48"/>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6" name="Google Shape;716;p48"/>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7" name="Google Shape;717;p48"/>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8" name="Google Shape;718;p48"/>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19" name="Google Shape;719;p48"/>
            <p:cNvGrpSpPr/>
            <p:nvPr/>
          </p:nvGrpSpPr>
          <p:grpSpPr>
            <a:xfrm>
              <a:off x="6544676" y="927098"/>
              <a:ext cx="264549" cy="200503"/>
              <a:chOff x="6621095" y="1452181"/>
              <a:chExt cx="330893" cy="250785"/>
            </a:xfrm>
          </p:grpSpPr>
          <p:sp>
            <p:nvSpPr>
              <p:cNvPr id="720" name="Google Shape;720;p48"/>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1" name="Google Shape;721;p48"/>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2" name="Google Shape;722;p48"/>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3" name="Google Shape;723;p48"/>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4" name="Google Shape;724;p48"/>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25" name="Google Shape;725;p48"/>
            <p:cNvGrpSpPr/>
            <p:nvPr/>
          </p:nvGrpSpPr>
          <p:grpSpPr>
            <a:xfrm>
              <a:off x="7210355" y="1314222"/>
              <a:ext cx="264549" cy="200503"/>
              <a:chOff x="6621095" y="1452181"/>
              <a:chExt cx="330893" cy="250785"/>
            </a:xfrm>
          </p:grpSpPr>
          <p:sp>
            <p:nvSpPr>
              <p:cNvPr id="726" name="Google Shape;726;p48"/>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7" name="Google Shape;727;p48"/>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8" name="Google Shape;728;p48"/>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9" name="Google Shape;729;p48"/>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0" name="Google Shape;730;p48"/>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31" name="Google Shape;731;p48"/>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2" name="Google Shape;732;p48"/>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33" name="Google Shape;733;p48"/>
            <p:cNvGrpSpPr/>
            <p:nvPr/>
          </p:nvGrpSpPr>
          <p:grpSpPr>
            <a:xfrm flipH="1">
              <a:off x="8183210" y="2407472"/>
              <a:ext cx="780359" cy="1195999"/>
              <a:chOff x="3975528" y="3303922"/>
              <a:chExt cx="780359" cy="1195999"/>
            </a:xfrm>
          </p:grpSpPr>
          <p:sp>
            <p:nvSpPr>
              <p:cNvPr id="734" name="Google Shape;734;p48"/>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4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5" name="Google Shape;735;p48"/>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4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6" name="Google Shape;736;p48"/>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7" name="Google Shape;737;p48"/>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8" name="Google Shape;738;p48"/>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9" name="Google Shape;739;p48"/>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0" name="Google Shape;740;p48"/>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1" name="Google Shape;741;p48"/>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2" name="Google Shape;742;p48"/>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3" name="Google Shape;743;p48"/>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4" name="Google Shape;744;p48"/>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4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5" name="Google Shape;745;p48"/>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6" name="Google Shape;746;p48"/>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7" name="Google Shape;747;p48"/>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8" name="Google Shape;748;p48"/>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9" name="Google Shape;749;p48"/>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0" name="Google Shape;750;p48"/>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1" name="Google Shape;751;p48"/>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2" name="Google Shape;752;p48"/>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3" name="Google Shape;753;p48"/>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4" name="Google Shape;754;p48"/>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5" name="Google Shape;755;p48"/>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6" name="Google Shape;756;p48"/>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7" name="Google Shape;757;p48"/>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8" name="Google Shape;758;p48"/>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9" name="Google Shape;759;p48"/>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60" name="Google Shape;760;p48"/>
              <p:cNvGrpSpPr/>
              <p:nvPr/>
            </p:nvGrpSpPr>
            <p:grpSpPr>
              <a:xfrm flipH="1">
                <a:off x="4321774" y="3621402"/>
                <a:ext cx="239004" cy="181217"/>
                <a:chOff x="6621095" y="1452181"/>
                <a:chExt cx="330893" cy="250785"/>
              </a:xfrm>
            </p:grpSpPr>
            <p:sp>
              <p:nvSpPr>
                <p:cNvPr id="761" name="Google Shape;761;p48"/>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2" name="Google Shape;762;p48"/>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3" name="Google Shape;763;p48"/>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4" name="Google Shape;764;p48"/>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5" name="Google Shape;765;p48"/>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66" name="Google Shape;766;p48"/>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7" name="Google Shape;767;p48"/>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768" name="Google Shape;768;p48"/>
          <p:cNvSpPr txBox="1"/>
          <p:nvPr>
            <p:ph type="ctrTitle"/>
          </p:nvPr>
        </p:nvSpPr>
        <p:spPr>
          <a:xfrm>
            <a:off x="1074619" y="1908496"/>
            <a:ext cx="49626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CSS Borders</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49"/>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774" name="Google Shape;774;p49"/>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Table of Contents</a:t>
            </a:r>
            <a:endParaRPr b="0" i="0" sz="4800" u="none" cap="none" strike="noStrike">
              <a:solidFill>
                <a:srgbClr val="741B47"/>
              </a:solidFill>
              <a:latin typeface="Raleway Medium"/>
              <a:ea typeface="Raleway Medium"/>
              <a:cs typeface="Raleway Medium"/>
              <a:sym typeface="Raleway Medium"/>
            </a:endParaRPr>
          </a:p>
        </p:txBody>
      </p:sp>
      <p:sp>
        <p:nvSpPr>
          <p:cNvPr id="775" name="Google Shape;775;p49"/>
          <p:cNvSpPr txBox="1"/>
          <p:nvPr>
            <p:ph idx="4294967295" type="subTitle"/>
          </p:nvPr>
        </p:nvSpPr>
        <p:spPr>
          <a:xfrm>
            <a:off x="650850" y="915044"/>
            <a:ext cx="7842300" cy="2195100"/>
          </a:xfrm>
          <a:prstGeom prst="rect">
            <a:avLst/>
          </a:prstGeom>
          <a:noFill/>
          <a:ln>
            <a:noFill/>
          </a:ln>
        </p:spPr>
        <p:txBody>
          <a:bodyPr anchorCtr="0" anchor="t" bIns="0" lIns="0" spcFirstLastPara="1" rIns="0" wrap="square" tIns="0">
            <a:noAutofit/>
          </a:bodyPr>
          <a:lstStyle/>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Border Properties</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Border Style</a:t>
            </a:r>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Border Width</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lang="tr-TR" sz="3600">
                <a:latin typeface="Raleway"/>
                <a:ea typeface="Raleway"/>
                <a:cs typeface="Raleway"/>
                <a:sym typeface="Raleway"/>
              </a:rPr>
              <a:t>Shorthand</a:t>
            </a:r>
            <a:endParaRPr sz="3600">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lang="tr-TR" sz="3600">
                <a:latin typeface="Raleway"/>
                <a:ea typeface="Raleway"/>
                <a:cs typeface="Raleway"/>
                <a:sym typeface="Raleway"/>
              </a:rPr>
              <a:t>Border Radius</a:t>
            </a:r>
            <a:endParaRPr sz="3600">
              <a:latin typeface="Raleway"/>
              <a:ea typeface="Raleway"/>
              <a:cs typeface="Raleway"/>
              <a:sym typeface="Raleway"/>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50"/>
          <p:cNvSpPr txBox="1"/>
          <p:nvPr>
            <p:ph type="ctrTitle"/>
          </p:nvPr>
        </p:nvSpPr>
        <p:spPr>
          <a:xfrm>
            <a:off x="1010730" y="2102553"/>
            <a:ext cx="50601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Border Properties</a:t>
            </a:r>
            <a:endParaRPr sz="4000">
              <a:solidFill>
                <a:srgbClr val="741B47"/>
              </a:solidFill>
              <a:latin typeface="Raleway Medium"/>
              <a:ea typeface="Raleway Medium"/>
              <a:cs typeface="Raleway Medium"/>
              <a:sym typeface="Raleway Medium"/>
            </a:endParaRPr>
          </a:p>
        </p:txBody>
      </p:sp>
      <p:sp>
        <p:nvSpPr>
          <p:cNvPr id="781" name="Google Shape;781;p50"/>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1</a:t>
            </a:r>
            <a:endParaRPr b="1" i="0" sz="3600" u="none" cap="none" strike="noStrike">
              <a:solidFill>
                <a:schemeClr val="lt1"/>
              </a:solidFill>
              <a:latin typeface="Barlow"/>
              <a:ea typeface="Barlow"/>
              <a:cs typeface="Barlow"/>
              <a:sym typeface="Barlow"/>
            </a:endParaRPr>
          </a:p>
        </p:txBody>
      </p:sp>
      <p:grpSp>
        <p:nvGrpSpPr>
          <p:cNvPr id="782" name="Google Shape;782;p50"/>
          <p:cNvGrpSpPr/>
          <p:nvPr/>
        </p:nvGrpSpPr>
        <p:grpSpPr>
          <a:xfrm>
            <a:off x="5796744" y="1573487"/>
            <a:ext cx="2928488" cy="3139481"/>
            <a:chOff x="2183550" y="65875"/>
            <a:chExt cx="4483981" cy="4807045"/>
          </a:xfrm>
        </p:grpSpPr>
        <p:sp>
          <p:nvSpPr>
            <p:cNvPr id="783" name="Google Shape;783;p50"/>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4" name="Google Shape;784;p50"/>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5" name="Google Shape;785;p50"/>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6" name="Google Shape;786;p50"/>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7" name="Google Shape;787;p50"/>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8" name="Google Shape;788;p50"/>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9" name="Google Shape;789;p50"/>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0" name="Google Shape;790;p50"/>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1" name="Google Shape;791;p50"/>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2" name="Google Shape;792;p50"/>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3" name="Google Shape;793;p50"/>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4" name="Google Shape;794;p50"/>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5" name="Google Shape;795;p50"/>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6" name="Google Shape;796;p50"/>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7" name="Google Shape;797;p50"/>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8" name="Google Shape;798;p50"/>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9" name="Google Shape;799;p50"/>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0" name="Google Shape;800;p50"/>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1" name="Google Shape;801;p50"/>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2" name="Google Shape;802;p50"/>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3" name="Google Shape;803;p50"/>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4" name="Google Shape;804;p50"/>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05" name="Google Shape;805;p50"/>
            <p:cNvGrpSpPr/>
            <p:nvPr/>
          </p:nvGrpSpPr>
          <p:grpSpPr>
            <a:xfrm>
              <a:off x="2428704" y="3970322"/>
              <a:ext cx="350131" cy="370523"/>
              <a:chOff x="4512354" y="4952197"/>
              <a:chExt cx="350131" cy="370523"/>
            </a:xfrm>
          </p:grpSpPr>
          <p:grpSp>
            <p:nvGrpSpPr>
              <p:cNvPr id="806" name="Google Shape;806;p50"/>
              <p:cNvGrpSpPr/>
              <p:nvPr/>
            </p:nvGrpSpPr>
            <p:grpSpPr>
              <a:xfrm>
                <a:off x="4512354" y="5116449"/>
                <a:ext cx="343196" cy="206271"/>
                <a:chOff x="4512354" y="5116449"/>
                <a:chExt cx="343196" cy="206271"/>
              </a:xfrm>
            </p:grpSpPr>
            <p:sp>
              <p:nvSpPr>
                <p:cNvPr id="807" name="Google Shape;807;p50"/>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8" name="Google Shape;808;p50"/>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9" name="Google Shape;809;p50"/>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10" name="Google Shape;810;p50"/>
                <p:cNvGrpSpPr/>
                <p:nvPr/>
              </p:nvGrpSpPr>
              <p:grpSpPr>
                <a:xfrm>
                  <a:off x="4592868" y="5212556"/>
                  <a:ext cx="96807" cy="56007"/>
                  <a:chOff x="4592868" y="5212556"/>
                  <a:chExt cx="96807" cy="56007"/>
                </a:xfrm>
              </p:grpSpPr>
              <p:sp>
                <p:nvSpPr>
                  <p:cNvPr id="811" name="Google Shape;811;p50"/>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2" name="Google Shape;812;p50"/>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13" name="Google Shape;813;p50"/>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4" name="Google Shape;814;p50"/>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5" name="Google Shape;815;p50"/>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6" name="Google Shape;816;p50"/>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7" name="Google Shape;817;p50"/>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8" name="Google Shape;818;p50"/>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9" name="Google Shape;819;p50"/>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0" name="Google Shape;820;p50"/>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1" name="Google Shape;821;p50"/>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2" name="Google Shape;822;p50"/>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3" name="Google Shape;823;p50"/>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4" name="Google Shape;824;p50"/>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5" name="Google Shape;825;p50"/>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6" name="Google Shape;826;p50"/>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7" name="Google Shape;827;p50"/>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8" name="Google Shape;828;p50"/>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9" name="Google Shape;829;p50"/>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0" name="Google Shape;830;p50"/>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1" name="Google Shape;831;p50"/>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2" name="Google Shape;832;p50"/>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3" name="Google Shape;833;p50"/>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4" name="Google Shape;834;p50"/>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5" name="Google Shape;835;p50"/>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6" name="Google Shape;836;p50"/>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7" name="Google Shape;837;p50"/>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8" name="Google Shape;838;p50"/>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9" name="Google Shape;839;p50"/>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0" name="Google Shape;840;p50"/>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1" name="Google Shape;841;p50"/>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2" name="Google Shape;842;p50"/>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3" name="Google Shape;843;p50"/>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4" name="Google Shape;844;p50"/>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5" name="Google Shape;845;p50"/>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6" name="Google Shape;846;p50"/>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7" name="Google Shape;847;p50"/>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8" name="Google Shape;848;p50"/>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9" name="Google Shape;849;p50"/>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0" name="Google Shape;850;p50"/>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1" name="Google Shape;851;p50"/>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2" name="Google Shape;852;p50"/>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3" name="Google Shape;853;p50"/>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4" name="Google Shape;854;p50"/>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5" name="Google Shape;855;p50"/>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6" name="Google Shape;856;p50"/>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7" name="Google Shape;857;p50"/>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8" name="Google Shape;858;p50"/>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9" name="Google Shape;859;p50"/>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0" name="Google Shape;860;p50"/>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1" name="Google Shape;861;p50"/>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2" name="Google Shape;862;p50"/>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3" name="Google Shape;863;p50"/>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4" name="Google Shape;864;p50"/>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5" name="Google Shape;865;p50"/>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6" name="Google Shape;866;p50"/>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7" name="Google Shape;867;p50"/>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8" name="Google Shape;868;p50"/>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9" name="Google Shape;869;p50"/>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0" name="Google Shape;870;p50"/>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1" name="Google Shape;871;p50"/>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2" name="Google Shape;872;p50"/>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3" name="Google Shape;873;p50"/>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4" name="Google Shape;874;p50"/>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5" name="Google Shape;875;p50"/>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6" name="Google Shape;876;p50"/>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77" name="Google Shape;877;p50"/>
              <p:cNvGrpSpPr/>
              <p:nvPr/>
            </p:nvGrpSpPr>
            <p:grpSpPr>
              <a:xfrm>
                <a:off x="4655095" y="4952197"/>
                <a:ext cx="207390" cy="280361"/>
                <a:chOff x="4655095" y="4952197"/>
                <a:chExt cx="207390" cy="280361"/>
              </a:xfrm>
            </p:grpSpPr>
            <p:grpSp>
              <p:nvGrpSpPr>
                <p:cNvPr id="878" name="Google Shape;878;p50"/>
                <p:cNvGrpSpPr/>
                <p:nvPr/>
              </p:nvGrpSpPr>
              <p:grpSpPr>
                <a:xfrm>
                  <a:off x="4655095" y="4952197"/>
                  <a:ext cx="207390" cy="280361"/>
                  <a:chOff x="4655095" y="4952197"/>
                  <a:chExt cx="207390" cy="280361"/>
                </a:xfrm>
              </p:grpSpPr>
              <p:sp>
                <p:nvSpPr>
                  <p:cNvPr id="879" name="Google Shape;879;p50"/>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0" name="Google Shape;880;p50"/>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1" name="Google Shape;881;p50"/>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2" name="Google Shape;882;p50"/>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3" name="Google Shape;883;p50"/>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84" name="Google Shape;884;p50"/>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5" name="Google Shape;885;p50"/>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6" name="Google Shape;886;p50"/>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887" name="Google Shape;887;p50"/>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8" name="Google Shape;888;p50"/>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9" name="Google Shape;889;p50"/>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0" name="Google Shape;890;p50"/>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1" name="Google Shape;891;p50"/>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2" name="Google Shape;892;p50"/>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3" name="Google Shape;893;p50"/>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4" name="Google Shape;894;p50"/>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5" name="Google Shape;895;p50"/>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6" name="Google Shape;896;p50"/>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7" name="Google Shape;897;p50"/>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8" name="Google Shape;898;p50"/>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9" name="Google Shape;899;p50"/>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0" name="Google Shape;900;p50"/>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1" name="Google Shape;901;p50"/>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2" name="Google Shape;902;p50"/>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3" name="Google Shape;903;p50"/>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4" name="Google Shape;904;p50"/>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5" name="Google Shape;905;p50"/>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6" name="Google Shape;906;p50"/>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7" name="Google Shape;907;p50"/>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8" name="Google Shape;908;p50"/>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9" name="Google Shape;909;p50"/>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0" name="Google Shape;910;p50"/>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1" name="Google Shape;911;p50"/>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2" name="Google Shape;912;p50"/>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3" name="Google Shape;913;p50"/>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4" name="Google Shape;914;p50"/>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5" name="Google Shape;915;p50"/>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16" name="Google Shape;916;p50"/>
            <p:cNvGrpSpPr/>
            <p:nvPr/>
          </p:nvGrpSpPr>
          <p:grpSpPr>
            <a:xfrm>
              <a:off x="6161826" y="4215479"/>
              <a:ext cx="350681" cy="265782"/>
              <a:chOff x="6621095" y="1452181"/>
              <a:chExt cx="330893" cy="250785"/>
            </a:xfrm>
          </p:grpSpPr>
          <p:sp>
            <p:nvSpPr>
              <p:cNvPr id="917" name="Google Shape;917;p50"/>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8" name="Google Shape;918;p50"/>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9" name="Google Shape;919;p50"/>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0" name="Google Shape;920;p50"/>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1" name="Google Shape;921;p50"/>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5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927" name="Google Shape;927;p51"/>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Border Properties</a:t>
            </a:r>
            <a:endParaRPr sz="4000">
              <a:solidFill>
                <a:srgbClr val="741B47"/>
              </a:solidFill>
              <a:latin typeface="Raleway Medium"/>
              <a:ea typeface="Raleway Medium"/>
              <a:cs typeface="Raleway Medium"/>
              <a:sym typeface="Raleway Medium"/>
            </a:endParaRPr>
          </a:p>
        </p:txBody>
      </p:sp>
      <p:sp>
        <p:nvSpPr>
          <p:cNvPr id="928" name="Google Shape;928;p51"/>
          <p:cNvSpPr/>
          <p:nvPr/>
        </p:nvSpPr>
        <p:spPr>
          <a:xfrm>
            <a:off x="396900" y="1710349"/>
            <a:ext cx="3661800" cy="22455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The CSS border properties define;</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 </a:t>
            </a:r>
            <a:r>
              <a:rPr lang="tr-TR" sz="1600">
                <a:solidFill>
                  <a:schemeClr val="dk1"/>
                </a:solidFill>
                <a:latin typeface="Raleway SemiBold"/>
                <a:ea typeface="Raleway SemiBold"/>
                <a:cs typeface="Raleway SemiBold"/>
                <a:sym typeface="Raleway SemiBold"/>
              </a:rPr>
              <a:t> width,</a:t>
            </a:r>
            <a:endParaRPr sz="1600">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  </a:t>
            </a:r>
            <a:r>
              <a:rPr lang="tr-TR" sz="1600">
                <a:solidFill>
                  <a:schemeClr val="dk1"/>
                </a:solidFill>
                <a:latin typeface="Raleway SemiBold"/>
                <a:ea typeface="Raleway SemiBold"/>
                <a:cs typeface="Raleway SemiBold"/>
                <a:sym typeface="Raleway SemiBold"/>
              </a:rPr>
              <a:t>the style,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 color of an element's border.</a:t>
            </a:r>
            <a:endParaRPr b="0" i="0" sz="1600" u="none" cap="none" strike="noStrike">
              <a:solidFill>
                <a:schemeClr val="dk1"/>
              </a:solidFill>
              <a:latin typeface="Raleway SemiBold"/>
              <a:ea typeface="Raleway SemiBold"/>
              <a:cs typeface="Raleway SemiBold"/>
              <a:sym typeface="Raleway SemiBold"/>
            </a:endParaRPr>
          </a:p>
        </p:txBody>
      </p:sp>
      <p:pic>
        <p:nvPicPr>
          <p:cNvPr id="929" name="Google Shape;929;p51"/>
          <p:cNvPicPr preferRelativeResize="0"/>
          <p:nvPr/>
        </p:nvPicPr>
        <p:blipFill rotWithShape="1">
          <a:blip r:embed="rId3">
            <a:alphaModFix/>
          </a:blip>
          <a:srcRect b="0" l="0" r="0" t="0"/>
          <a:stretch/>
        </p:blipFill>
        <p:spPr>
          <a:xfrm>
            <a:off x="4017683" y="1092955"/>
            <a:ext cx="4553585" cy="354379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52"/>
          <p:cNvSpPr txBox="1"/>
          <p:nvPr>
            <p:ph type="ctrTitle"/>
          </p:nvPr>
        </p:nvSpPr>
        <p:spPr>
          <a:xfrm>
            <a:off x="1010730" y="2102553"/>
            <a:ext cx="50601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Border Style</a:t>
            </a:r>
            <a:endParaRPr sz="4000">
              <a:solidFill>
                <a:srgbClr val="741B47"/>
              </a:solidFill>
              <a:latin typeface="Raleway Medium"/>
              <a:ea typeface="Raleway Medium"/>
              <a:cs typeface="Raleway Medium"/>
              <a:sym typeface="Raleway Medium"/>
            </a:endParaRPr>
          </a:p>
        </p:txBody>
      </p:sp>
      <p:sp>
        <p:nvSpPr>
          <p:cNvPr id="935" name="Google Shape;935;p52"/>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2</a:t>
            </a:r>
            <a:endParaRPr b="1" i="0" sz="3600" u="none" cap="none" strike="noStrike">
              <a:solidFill>
                <a:schemeClr val="lt1"/>
              </a:solidFill>
              <a:latin typeface="Barlow"/>
              <a:ea typeface="Barlow"/>
              <a:cs typeface="Barlow"/>
              <a:sym typeface="Barlow"/>
            </a:endParaRPr>
          </a:p>
        </p:txBody>
      </p:sp>
      <p:grpSp>
        <p:nvGrpSpPr>
          <p:cNvPr id="936" name="Google Shape;936;p52"/>
          <p:cNvGrpSpPr/>
          <p:nvPr/>
        </p:nvGrpSpPr>
        <p:grpSpPr>
          <a:xfrm>
            <a:off x="5796744" y="1573487"/>
            <a:ext cx="2928488" cy="3139481"/>
            <a:chOff x="2183550" y="65875"/>
            <a:chExt cx="4483981" cy="4807045"/>
          </a:xfrm>
        </p:grpSpPr>
        <p:sp>
          <p:nvSpPr>
            <p:cNvPr id="937" name="Google Shape;937;p52"/>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8" name="Google Shape;938;p52"/>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9" name="Google Shape;939;p52"/>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0" name="Google Shape;940;p52"/>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1" name="Google Shape;941;p52"/>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2" name="Google Shape;942;p52"/>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3" name="Google Shape;943;p52"/>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4" name="Google Shape;944;p52"/>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5" name="Google Shape;945;p52"/>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6" name="Google Shape;946;p52"/>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7" name="Google Shape;947;p52"/>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8" name="Google Shape;948;p52"/>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9" name="Google Shape;949;p52"/>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0" name="Google Shape;950;p52"/>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1" name="Google Shape;951;p52"/>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2" name="Google Shape;952;p52"/>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3" name="Google Shape;953;p52"/>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4" name="Google Shape;954;p52"/>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5" name="Google Shape;955;p52"/>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6" name="Google Shape;956;p52"/>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7" name="Google Shape;957;p52"/>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8" name="Google Shape;958;p52"/>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59" name="Google Shape;959;p52"/>
            <p:cNvGrpSpPr/>
            <p:nvPr/>
          </p:nvGrpSpPr>
          <p:grpSpPr>
            <a:xfrm>
              <a:off x="2428704" y="3970322"/>
              <a:ext cx="350131" cy="370523"/>
              <a:chOff x="4512354" y="4952197"/>
              <a:chExt cx="350131" cy="370523"/>
            </a:xfrm>
          </p:grpSpPr>
          <p:grpSp>
            <p:nvGrpSpPr>
              <p:cNvPr id="960" name="Google Shape;960;p52"/>
              <p:cNvGrpSpPr/>
              <p:nvPr/>
            </p:nvGrpSpPr>
            <p:grpSpPr>
              <a:xfrm>
                <a:off x="4512354" y="5116449"/>
                <a:ext cx="343196" cy="206271"/>
                <a:chOff x="4512354" y="5116449"/>
                <a:chExt cx="343196" cy="206271"/>
              </a:xfrm>
            </p:grpSpPr>
            <p:sp>
              <p:nvSpPr>
                <p:cNvPr id="961" name="Google Shape;961;p52"/>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2" name="Google Shape;962;p52"/>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3" name="Google Shape;963;p52"/>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64" name="Google Shape;964;p52"/>
                <p:cNvGrpSpPr/>
                <p:nvPr/>
              </p:nvGrpSpPr>
              <p:grpSpPr>
                <a:xfrm>
                  <a:off x="4592868" y="5212556"/>
                  <a:ext cx="96807" cy="56007"/>
                  <a:chOff x="4592868" y="5212556"/>
                  <a:chExt cx="96807" cy="56007"/>
                </a:xfrm>
              </p:grpSpPr>
              <p:sp>
                <p:nvSpPr>
                  <p:cNvPr id="965" name="Google Shape;965;p52"/>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6" name="Google Shape;966;p52"/>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967" name="Google Shape;967;p52"/>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8" name="Google Shape;968;p52"/>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9" name="Google Shape;969;p52"/>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0" name="Google Shape;970;p52"/>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1" name="Google Shape;971;p52"/>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2" name="Google Shape;972;p52"/>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3" name="Google Shape;973;p52"/>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4" name="Google Shape;974;p52"/>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5" name="Google Shape;975;p52"/>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6" name="Google Shape;976;p52"/>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7" name="Google Shape;977;p52"/>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8" name="Google Shape;978;p52"/>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9" name="Google Shape;979;p52"/>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0" name="Google Shape;980;p52"/>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1" name="Google Shape;981;p52"/>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2" name="Google Shape;982;p52"/>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3" name="Google Shape;983;p52"/>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4" name="Google Shape;984;p52"/>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5" name="Google Shape;985;p52"/>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6" name="Google Shape;986;p52"/>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7" name="Google Shape;987;p52"/>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8" name="Google Shape;988;p52"/>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9" name="Google Shape;989;p52"/>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0" name="Google Shape;990;p52"/>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1" name="Google Shape;991;p52"/>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2" name="Google Shape;992;p52"/>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3" name="Google Shape;993;p52"/>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4" name="Google Shape;994;p52"/>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5" name="Google Shape;995;p52"/>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6" name="Google Shape;996;p52"/>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7" name="Google Shape;997;p52"/>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8" name="Google Shape;998;p52"/>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9" name="Google Shape;999;p52"/>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0" name="Google Shape;1000;p52"/>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1" name="Google Shape;1001;p52"/>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2" name="Google Shape;1002;p52"/>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3" name="Google Shape;1003;p52"/>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4" name="Google Shape;1004;p52"/>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5" name="Google Shape;1005;p52"/>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6" name="Google Shape;1006;p52"/>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7" name="Google Shape;1007;p52"/>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8" name="Google Shape;1008;p52"/>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9" name="Google Shape;1009;p52"/>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0" name="Google Shape;1010;p52"/>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1" name="Google Shape;1011;p52"/>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2" name="Google Shape;1012;p52"/>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3" name="Google Shape;1013;p52"/>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4" name="Google Shape;1014;p52"/>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5" name="Google Shape;1015;p52"/>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6" name="Google Shape;1016;p52"/>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7" name="Google Shape;1017;p52"/>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8" name="Google Shape;1018;p52"/>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9" name="Google Shape;1019;p52"/>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0" name="Google Shape;1020;p52"/>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1" name="Google Shape;1021;p52"/>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2" name="Google Shape;1022;p52"/>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3" name="Google Shape;1023;p52"/>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4" name="Google Shape;1024;p52"/>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5" name="Google Shape;1025;p52"/>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6" name="Google Shape;1026;p52"/>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7" name="Google Shape;1027;p52"/>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8" name="Google Shape;1028;p52"/>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9" name="Google Shape;1029;p52"/>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0" name="Google Shape;1030;p52"/>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031" name="Google Shape;1031;p52"/>
              <p:cNvGrpSpPr/>
              <p:nvPr/>
            </p:nvGrpSpPr>
            <p:grpSpPr>
              <a:xfrm>
                <a:off x="4655095" y="4952197"/>
                <a:ext cx="207390" cy="280361"/>
                <a:chOff x="4655095" y="4952197"/>
                <a:chExt cx="207390" cy="280361"/>
              </a:xfrm>
            </p:grpSpPr>
            <p:grpSp>
              <p:nvGrpSpPr>
                <p:cNvPr id="1032" name="Google Shape;1032;p52"/>
                <p:cNvGrpSpPr/>
                <p:nvPr/>
              </p:nvGrpSpPr>
              <p:grpSpPr>
                <a:xfrm>
                  <a:off x="4655095" y="4952197"/>
                  <a:ext cx="207390" cy="280361"/>
                  <a:chOff x="4655095" y="4952197"/>
                  <a:chExt cx="207390" cy="280361"/>
                </a:xfrm>
              </p:grpSpPr>
              <p:sp>
                <p:nvSpPr>
                  <p:cNvPr id="1033" name="Google Shape;1033;p52"/>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4" name="Google Shape;1034;p52"/>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5" name="Google Shape;1035;p52"/>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6" name="Google Shape;1036;p52"/>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7" name="Google Shape;1037;p52"/>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38" name="Google Shape;1038;p52"/>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9" name="Google Shape;1039;p52"/>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0" name="Google Shape;1040;p52"/>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041" name="Google Shape;1041;p52"/>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2" name="Google Shape;1042;p52"/>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3" name="Google Shape;1043;p52"/>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4" name="Google Shape;1044;p52"/>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5" name="Google Shape;1045;p52"/>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6" name="Google Shape;1046;p52"/>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7" name="Google Shape;1047;p52"/>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8" name="Google Shape;1048;p52"/>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9" name="Google Shape;1049;p52"/>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0" name="Google Shape;1050;p52"/>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1" name="Google Shape;1051;p52"/>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2" name="Google Shape;1052;p52"/>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3" name="Google Shape;1053;p52"/>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4" name="Google Shape;1054;p52"/>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5" name="Google Shape;1055;p52"/>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6" name="Google Shape;1056;p52"/>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7" name="Google Shape;1057;p52"/>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8" name="Google Shape;1058;p52"/>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9" name="Google Shape;1059;p52"/>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0" name="Google Shape;1060;p52"/>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1" name="Google Shape;1061;p52"/>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2" name="Google Shape;1062;p52"/>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3" name="Google Shape;1063;p52"/>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4" name="Google Shape;1064;p52"/>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5" name="Google Shape;1065;p52"/>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6" name="Google Shape;1066;p52"/>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7" name="Google Shape;1067;p52"/>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8" name="Google Shape;1068;p52"/>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9" name="Google Shape;1069;p52"/>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70" name="Google Shape;1070;p52"/>
            <p:cNvGrpSpPr/>
            <p:nvPr/>
          </p:nvGrpSpPr>
          <p:grpSpPr>
            <a:xfrm>
              <a:off x="6161826" y="4215479"/>
              <a:ext cx="350681" cy="265782"/>
              <a:chOff x="6621095" y="1452181"/>
              <a:chExt cx="330893" cy="250785"/>
            </a:xfrm>
          </p:grpSpPr>
          <p:sp>
            <p:nvSpPr>
              <p:cNvPr id="1071" name="Google Shape;1071;p5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2" name="Google Shape;1072;p5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3" name="Google Shape;1073;p5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4" name="Google Shape;1074;p5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5" name="Google Shape;1075;p5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5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081" name="Google Shape;1081;p53"/>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Border Style</a:t>
            </a:r>
            <a:br>
              <a:rPr lang="tr-TR" sz="4000">
                <a:solidFill>
                  <a:srgbClr val="741B47"/>
                </a:solidFill>
                <a:latin typeface="Raleway Medium"/>
                <a:ea typeface="Raleway Medium"/>
                <a:cs typeface="Raleway Medium"/>
                <a:sym typeface="Raleway Medium"/>
              </a:rPr>
            </a:br>
            <a:endParaRPr sz="4000">
              <a:solidFill>
                <a:srgbClr val="741B47"/>
              </a:solidFill>
              <a:latin typeface="Raleway Medium"/>
              <a:ea typeface="Raleway Medium"/>
              <a:cs typeface="Raleway Medium"/>
              <a:sym typeface="Raleway Medium"/>
            </a:endParaRPr>
          </a:p>
        </p:txBody>
      </p:sp>
      <p:sp>
        <p:nvSpPr>
          <p:cNvPr id="1082" name="Google Shape;1082;p53"/>
          <p:cNvSpPr/>
          <p:nvPr/>
        </p:nvSpPr>
        <p:spPr>
          <a:xfrm>
            <a:off x="431800" y="937825"/>
            <a:ext cx="3845700" cy="3539400"/>
          </a:xfrm>
          <a:prstGeom prst="rect">
            <a:avLst/>
          </a:pr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The border styles are as follows:</a:t>
            </a:r>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285750" lvl="0" marL="285750" marR="0" rtl="0" algn="just">
              <a:lnSpc>
                <a:spcPct val="100000"/>
              </a:lnSpc>
              <a:spcBef>
                <a:spcPts val="0"/>
              </a:spcBef>
              <a:spcAft>
                <a:spcPts val="0"/>
              </a:spcAft>
              <a:buClr>
                <a:srgbClr val="000000"/>
              </a:buClr>
              <a:buSzPts val="1600"/>
              <a:buFont typeface="Arial"/>
              <a:buChar char="•"/>
            </a:pPr>
            <a:r>
              <a:rPr b="0" i="0" lang="tr-TR" sz="1600" u="none" cap="none" strike="noStrike">
                <a:solidFill>
                  <a:schemeClr val="dk1"/>
                </a:solidFill>
                <a:latin typeface="Raleway SemiBold"/>
                <a:ea typeface="Raleway SemiBold"/>
                <a:cs typeface="Raleway SemiBold"/>
                <a:sym typeface="Raleway SemiBold"/>
              </a:rPr>
              <a:t>dotted</a:t>
            </a:r>
            <a:endParaRPr b="0" i="0" sz="1600" u="none" cap="none" strike="noStrike">
              <a:solidFill>
                <a:schemeClr val="dk1"/>
              </a:solidFill>
              <a:latin typeface="Raleway SemiBold"/>
              <a:ea typeface="Raleway SemiBold"/>
              <a:cs typeface="Raleway SemiBold"/>
              <a:sym typeface="Raleway SemiBold"/>
            </a:endParaRPr>
          </a:p>
          <a:p>
            <a:pPr indent="-285750" lvl="0" marL="285750" marR="0" rtl="0" algn="just">
              <a:lnSpc>
                <a:spcPct val="100000"/>
              </a:lnSpc>
              <a:spcBef>
                <a:spcPts val="0"/>
              </a:spcBef>
              <a:spcAft>
                <a:spcPts val="0"/>
              </a:spcAft>
              <a:buClr>
                <a:srgbClr val="000000"/>
              </a:buClr>
              <a:buSzPts val="1600"/>
              <a:buFont typeface="Arial"/>
              <a:buChar char="•"/>
            </a:pPr>
            <a:r>
              <a:rPr b="0" i="0" lang="tr-TR" sz="1600" u="none" cap="none" strike="noStrike">
                <a:solidFill>
                  <a:schemeClr val="dk1"/>
                </a:solidFill>
                <a:latin typeface="Raleway SemiBold"/>
                <a:ea typeface="Raleway SemiBold"/>
                <a:cs typeface="Raleway SemiBold"/>
                <a:sym typeface="Raleway SemiBold"/>
              </a:rPr>
              <a:t>dashed</a:t>
            </a:r>
            <a:endParaRPr b="0" i="0" sz="1600" u="none" cap="none" strike="noStrike">
              <a:solidFill>
                <a:schemeClr val="dk1"/>
              </a:solidFill>
              <a:latin typeface="Raleway SemiBold"/>
              <a:ea typeface="Raleway SemiBold"/>
              <a:cs typeface="Raleway SemiBold"/>
              <a:sym typeface="Raleway SemiBold"/>
            </a:endParaRPr>
          </a:p>
          <a:p>
            <a:pPr indent="-285750" lvl="0" marL="285750" marR="0" rtl="0" algn="just">
              <a:lnSpc>
                <a:spcPct val="100000"/>
              </a:lnSpc>
              <a:spcBef>
                <a:spcPts val="0"/>
              </a:spcBef>
              <a:spcAft>
                <a:spcPts val="0"/>
              </a:spcAft>
              <a:buClr>
                <a:srgbClr val="000000"/>
              </a:buClr>
              <a:buSzPts val="1600"/>
              <a:buFont typeface="Arial"/>
              <a:buChar char="•"/>
            </a:pPr>
            <a:r>
              <a:rPr b="0" i="0" lang="tr-TR" sz="1600" u="none" cap="none" strike="noStrike">
                <a:solidFill>
                  <a:schemeClr val="dk1"/>
                </a:solidFill>
                <a:latin typeface="Raleway SemiBold"/>
                <a:ea typeface="Raleway SemiBold"/>
                <a:cs typeface="Raleway SemiBold"/>
                <a:sym typeface="Raleway SemiBold"/>
              </a:rPr>
              <a:t>solid</a:t>
            </a:r>
            <a:endParaRPr b="0" i="0" sz="1600" u="none" cap="none" strike="noStrike">
              <a:solidFill>
                <a:schemeClr val="dk1"/>
              </a:solidFill>
              <a:latin typeface="Raleway SemiBold"/>
              <a:ea typeface="Raleway SemiBold"/>
              <a:cs typeface="Raleway SemiBold"/>
              <a:sym typeface="Raleway SemiBold"/>
            </a:endParaRPr>
          </a:p>
          <a:p>
            <a:pPr indent="-285750" lvl="0" marL="285750" marR="0" rtl="0" algn="just">
              <a:lnSpc>
                <a:spcPct val="100000"/>
              </a:lnSpc>
              <a:spcBef>
                <a:spcPts val="0"/>
              </a:spcBef>
              <a:spcAft>
                <a:spcPts val="0"/>
              </a:spcAft>
              <a:buClr>
                <a:srgbClr val="000000"/>
              </a:buClr>
              <a:buSzPts val="1600"/>
              <a:buFont typeface="Arial"/>
              <a:buChar char="•"/>
            </a:pPr>
            <a:r>
              <a:rPr b="0" i="0" lang="tr-TR" sz="1600" u="none" cap="none" strike="noStrike">
                <a:solidFill>
                  <a:schemeClr val="dk1"/>
                </a:solidFill>
                <a:latin typeface="Raleway SemiBold"/>
                <a:ea typeface="Raleway SemiBold"/>
                <a:cs typeface="Raleway SemiBold"/>
                <a:sym typeface="Raleway SemiBold"/>
              </a:rPr>
              <a:t>double</a:t>
            </a:r>
            <a:endParaRPr b="0" i="0" sz="1600" u="none" cap="none" strike="noStrike">
              <a:solidFill>
                <a:schemeClr val="dk1"/>
              </a:solidFill>
              <a:latin typeface="Raleway SemiBold"/>
              <a:ea typeface="Raleway SemiBold"/>
              <a:cs typeface="Raleway SemiBold"/>
              <a:sym typeface="Raleway SemiBold"/>
            </a:endParaRPr>
          </a:p>
          <a:p>
            <a:pPr indent="-285750" lvl="0" marL="285750" marR="0" rtl="0" algn="just">
              <a:lnSpc>
                <a:spcPct val="100000"/>
              </a:lnSpc>
              <a:spcBef>
                <a:spcPts val="0"/>
              </a:spcBef>
              <a:spcAft>
                <a:spcPts val="0"/>
              </a:spcAft>
              <a:buClr>
                <a:srgbClr val="000000"/>
              </a:buClr>
              <a:buSzPts val="1600"/>
              <a:buFont typeface="Arial"/>
              <a:buChar char="•"/>
            </a:pPr>
            <a:r>
              <a:rPr b="0" i="0" lang="tr-TR" sz="1600" u="none" cap="none" strike="noStrike">
                <a:solidFill>
                  <a:schemeClr val="dk1"/>
                </a:solidFill>
                <a:latin typeface="Raleway SemiBold"/>
                <a:ea typeface="Raleway SemiBold"/>
                <a:cs typeface="Raleway SemiBold"/>
                <a:sym typeface="Raleway SemiBold"/>
              </a:rPr>
              <a:t>groove</a:t>
            </a:r>
            <a:endParaRPr b="0" i="0" sz="1600" u="none" cap="none" strike="noStrike">
              <a:solidFill>
                <a:schemeClr val="dk1"/>
              </a:solidFill>
              <a:latin typeface="Raleway SemiBold"/>
              <a:ea typeface="Raleway SemiBold"/>
              <a:cs typeface="Raleway SemiBold"/>
              <a:sym typeface="Raleway SemiBold"/>
            </a:endParaRPr>
          </a:p>
          <a:p>
            <a:pPr indent="-285750" lvl="0" marL="285750" marR="0" rtl="0" algn="just">
              <a:lnSpc>
                <a:spcPct val="100000"/>
              </a:lnSpc>
              <a:spcBef>
                <a:spcPts val="0"/>
              </a:spcBef>
              <a:spcAft>
                <a:spcPts val="0"/>
              </a:spcAft>
              <a:buClr>
                <a:srgbClr val="000000"/>
              </a:buClr>
              <a:buSzPts val="1600"/>
              <a:buFont typeface="Arial"/>
              <a:buChar char="•"/>
            </a:pPr>
            <a:r>
              <a:rPr b="0" i="0" lang="tr-TR" sz="1600" u="none" cap="none" strike="noStrike">
                <a:solidFill>
                  <a:schemeClr val="dk1"/>
                </a:solidFill>
                <a:latin typeface="Raleway SemiBold"/>
                <a:ea typeface="Raleway SemiBold"/>
                <a:cs typeface="Raleway SemiBold"/>
                <a:sym typeface="Raleway SemiBold"/>
              </a:rPr>
              <a:t>ridge</a:t>
            </a:r>
            <a:endParaRPr b="0" i="0" sz="1600" u="none" cap="none" strike="noStrike">
              <a:solidFill>
                <a:schemeClr val="dk1"/>
              </a:solidFill>
              <a:latin typeface="Raleway SemiBold"/>
              <a:ea typeface="Raleway SemiBold"/>
              <a:cs typeface="Raleway SemiBold"/>
              <a:sym typeface="Raleway SemiBold"/>
            </a:endParaRPr>
          </a:p>
          <a:p>
            <a:pPr indent="-285750" lvl="0" marL="285750" marR="0" rtl="0" algn="just">
              <a:lnSpc>
                <a:spcPct val="100000"/>
              </a:lnSpc>
              <a:spcBef>
                <a:spcPts val="0"/>
              </a:spcBef>
              <a:spcAft>
                <a:spcPts val="0"/>
              </a:spcAft>
              <a:buClr>
                <a:srgbClr val="000000"/>
              </a:buClr>
              <a:buSzPts val="1600"/>
              <a:buFont typeface="Arial"/>
              <a:buChar char="•"/>
            </a:pPr>
            <a:r>
              <a:rPr b="0" i="0" lang="tr-TR" sz="1600" u="none" cap="none" strike="noStrike">
                <a:solidFill>
                  <a:schemeClr val="dk1"/>
                </a:solidFill>
                <a:latin typeface="Raleway SemiBold"/>
                <a:ea typeface="Raleway SemiBold"/>
                <a:cs typeface="Raleway SemiBold"/>
                <a:sym typeface="Raleway SemiBold"/>
              </a:rPr>
              <a:t>inset</a:t>
            </a:r>
            <a:endParaRPr b="0" i="0" sz="1600" u="none" cap="none" strike="noStrike">
              <a:solidFill>
                <a:schemeClr val="dk1"/>
              </a:solidFill>
              <a:latin typeface="Raleway SemiBold"/>
              <a:ea typeface="Raleway SemiBold"/>
              <a:cs typeface="Raleway SemiBold"/>
              <a:sym typeface="Raleway SemiBold"/>
            </a:endParaRPr>
          </a:p>
          <a:p>
            <a:pPr indent="-285750" lvl="0" marL="285750" marR="0" rtl="0" algn="just">
              <a:lnSpc>
                <a:spcPct val="100000"/>
              </a:lnSpc>
              <a:spcBef>
                <a:spcPts val="0"/>
              </a:spcBef>
              <a:spcAft>
                <a:spcPts val="0"/>
              </a:spcAft>
              <a:buClr>
                <a:srgbClr val="000000"/>
              </a:buClr>
              <a:buSzPts val="1600"/>
              <a:buFont typeface="Arial"/>
              <a:buChar char="•"/>
            </a:pPr>
            <a:r>
              <a:rPr b="0" i="0" lang="tr-TR" sz="1600" u="none" cap="none" strike="noStrike">
                <a:solidFill>
                  <a:schemeClr val="dk1"/>
                </a:solidFill>
                <a:latin typeface="Raleway SemiBold"/>
                <a:ea typeface="Raleway SemiBold"/>
                <a:cs typeface="Raleway SemiBold"/>
                <a:sym typeface="Raleway SemiBold"/>
              </a:rPr>
              <a:t>outset</a:t>
            </a:r>
            <a:endParaRPr b="0" i="0" sz="1600" u="none" cap="none" strike="noStrike">
              <a:solidFill>
                <a:schemeClr val="dk1"/>
              </a:solidFill>
              <a:latin typeface="Raleway SemiBold"/>
              <a:ea typeface="Raleway SemiBold"/>
              <a:cs typeface="Raleway SemiBold"/>
              <a:sym typeface="Raleway SemiBold"/>
            </a:endParaRPr>
          </a:p>
          <a:p>
            <a:pPr indent="-285750" lvl="0" marL="285750" marR="0" rtl="0" algn="just">
              <a:lnSpc>
                <a:spcPct val="100000"/>
              </a:lnSpc>
              <a:spcBef>
                <a:spcPts val="0"/>
              </a:spcBef>
              <a:spcAft>
                <a:spcPts val="0"/>
              </a:spcAft>
              <a:buClr>
                <a:srgbClr val="000000"/>
              </a:buClr>
              <a:buSzPts val="1600"/>
              <a:buFont typeface="Arial"/>
              <a:buChar char="•"/>
            </a:pPr>
            <a:r>
              <a:rPr b="0" i="0" lang="tr-TR" sz="1600" u="none" cap="none" strike="noStrike">
                <a:solidFill>
                  <a:schemeClr val="dk1"/>
                </a:solidFill>
                <a:latin typeface="Raleway SemiBold"/>
                <a:ea typeface="Raleway SemiBold"/>
                <a:cs typeface="Raleway SemiBold"/>
                <a:sym typeface="Raleway SemiBold"/>
              </a:rPr>
              <a:t>none</a:t>
            </a:r>
            <a:endParaRPr b="0" i="0" sz="1600" u="none" cap="none" strike="noStrike">
              <a:solidFill>
                <a:schemeClr val="dk1"/>
              </a:solidFill>
              <a:latin typeface="Raleway SemiBold"/>
              <a:ea typeface="Raleway SemiBold"/>
              <a:cs typeface="Raleway SemiBold"/>
              <a:sym typeface="Raleway SemiBold"/>
            </a:endParaRPr>
          </a:p>
          <a:p>
            <a:pPr indent="-285750" lvl="0" marL="285750" marR="0" rtl="0" algn="just">
              <a:lnSpc>
                <a:spcPct val="100000"/>
              </a:lnSpc>
              <a:spcBef>
                <a:spcPts val="0"/>
              </a:spcBef>
              <a:spcAft>
                <a:spcPts val="0"/>
              </a:spcAft>
              <a:buClr>
                <a:srgbClr val="000000"/>
              </a:buClr>
              <a:buSzPts val="1600"/>
              <a:buFont typeface="Arial"/>
              <a:buChar char="•"/>
            </a:pPr>
            <a:r>
              <a:rPr b="0" i="0" lang="tr-TR" sz="1600" u="none" cap="none" strike="noStrike">
                <a:solidFill>
                  <a:schemeClr val="dk1"/>
                </a:solidFill>
                <a:latin typeface="Raleway SemiBold"/>
                <a:ea typeface="Raleway SemiBold"/>
                <a:cs typeface="Raleway SemiBold"/>
                <a:sym typeface="Raleway SemiBold"/>
              </a:rPr>
              <a:t>hidden</a:t>
            </a:r>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p:txBody>
      </p:sp>
      <p:pic>
        <p:nvPicPr>
          <p:cNvPr id="1083" name="Google Shape;1083;p53"/>
          <p:cNvPicPr preferRelativeResize="0"/>
          <p:nvPr/>
        </p:nvPicPr>
        <p:blipFill rotWithShape="1">
          <a:blip r:embed="rId3">
            <a:alphaModFix/>
          </a:blip>
          <a:srcRect b="0" l="0" r="0" t="0"/>
          <a:stretch/>
        </p:blipFill>
        <p:spPr>
          <a:xfrm>
            <a:off x="4336875" y="937825"/>
            <a:ext cx="4048675" cy="35394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5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089" name="Google Shape;1089;p54"/>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Border Style</a:t>
            </a:r>
            <a:endParaRPr sz="4000">
              <a:solidFill>
                <a:srgbClr val="741B47"/>
              </a:solidFill>
              <a:latin typeface="Raleway Medium"/>
              <a:ea typeface="Raleway Medium"/>
              <a:cs typeface="Raleway Medium"/>
              <a:sym typeface="Raleway Medium"/>
            </a:endParaRPr>
          </a:p>
        </p:txBody>
      </p:sp>
      <p:grpSp>
        <p:nvGrpSpPr>
          <p:cNvPr id="1090" name="Google Shape;1090;p54"/>
          <p:cNvGrpSpPr/>
          <p:nvPr/>
        </p:nvGrpSpPr>
        <p:grpSpPr>
          <a:xfrm>
            <a:off x="304800" y="800100"/>
            <a:ext cx="8407291" cy="1043100"/>
            <a:chOff x="0" y="0"/>
            <a:chExt cx="8407291" cy="1043100"/>
          </a:xfrm>
        </p:grpSpPr>
        <p:sp>
          <p:nvSpPr>
            <p:cNvPr id="1091" name="Google Shape;1091;p54"/>
            <p:cNvSpPr/>
            <p:nvPr/>
          </p:nvSpPr>
          <p:spPr>
            <a:xfrm>
              <a:off x="2640091" y="0"/>
              <a:ext cx="5767200" cy="10431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4"/>
            <p:cNvSpPr txBox="1"/>
            <p:nvPr/>
          </p:nvSpPr>
          <p:spPr>
            <a:xfrm>
              <a:off x="2640091" y="130402"/>
              <a:ext cx="5376000" cy="782400"/>
            </a:xfrm>
            <a:prstGeom prst="rect">
              <a:avLst/>
            </a:prstGeom>
            <a:noFill/>
            <a:ln>
              <a:noFill/>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The border-style property can have from one to four values (top border, right border, bottom border, and left border).</a:t>
              </a:r>
              <a:endParaRPr/>
            </a:p>
          </p:txBody>
        </p:sp>
        <p:sp>
          <p:nvSpPr>
            <p:cNvPr id="1093" name="Google Shape;1093;p54"/>
            <p:cNvSpPr/>
            <p:nvPr/>
          </p:nvSpPr>
          <p:spPr>
            <a:xfrm>
              <a:off x="0" y="159643"/>
              <a:ext cx="2640000" cy="7056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4"/>
            <p:cNvSpPr txBox="1"/>
            <p:nvPr/>
          </p:nvSpPr>
          <p:spPr>
            <a:xfrm>
              <a:off x="34450" y="194093"/>
              <a:ext cx="2571300" cy="6369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tr-TR" sz="2000" u="none" cap="none" strike="noStrike">
                  <a:solidFill>
                    <a:srgbClr val="FFFFFF"/>
                  </a:solidFill>
                  <a:latin typeface="Arial"/>
                  <a:ea typeface="Arial"/>
                  <a:cs typeface="Arial"/>
                  <a:sym typeface="Arial"/>
                </a:rPr>
                <a:t>border-style</a:t>
              </a:r>
              <a:endParaRPr b="0" i="0" sz="2000" u="none" cap="none" strike="noStrike">
                <a:solidFill>
                  <a:srgbClr val="FFFFFF"/>
                </a:solidFill>
                <a:latin typeface="Arial"/>
                <a:ea typeface="Arial"/>
                <a:cs typeface="Arial"/>
                <a:sym typeface="Arial"/>
              </a:endParaRPr>
            </a:p>
          </p:txBody>
        </p:sp>
      </p:grpSp>
      <p:pic>
        <p:nvPicPr>
          <p:cNvPr id="1095" name="Google Shape;1095;p54"/>
          <p:cNvPicPr preferRelativeResize="0"/>
          <p:nvPr/>
        </p:nvPicPr>
        <p:blipFill rotWithShape="1">
          <a:blip r:embed="rId3">
            <a:alphaModFix/>
          </a:blip>
          <a:srcRect b="0" l="0" r="0" t="0"/>
          <a:stretch/>
        </p:blipFill>
        <p:spPr>
          <a:xfrm>
            <a:off x="1777017" y="1843314"/>
            <a:ext cx="5462965" cy="3063008"/>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55"/>
          <p:cNvSpPr txBox="1"/>
          <p:nvPr>
            <p:ph type="ctrTitle"/>
          </p:nvPr>
        </p:nvSpPr>
        <p:spPr>
          <a:xfrm>
            <a:off x="1010729" y="2102553"/>
            <a:ext cx="51093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Border Width</a:t>
            </a:r>
            <a:endParaRPr sz="4000">
              <a:solidFill>
                <a:srgbClr val="741B47"/>
              </a:solidFill>
              <a:latin typeface="Raleway Medium"/>
              <a:ea typeface="Raleway Medium"/>
              <a:cs typeface="Raleway Medium"/>
              <a:sym typeface="Raleway Medium"/>
            </a:endParaRPr>
          </a:p>
        </p:txBody>
      </p:sp>
      <p:sp>
        <p:nvSpPr>
          <p:cNvPr id="1101" name="Google Shape;1101;p55"/>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3</a:t>
            </a:r>
            <a:endParaRPr b="1" i="0" sz="3600" u="none" cap="none" strike="noStrike">
              <a:solidFill>
                <a:schemeClr val="lt1"/>
              </a:solidFill>
              <a:latin typeface="Barlow"/>
              <a:ea typeface="Barlow"/>
              <a:cs typeface="Barlow"/>
              <a:sym typeface="Barlo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5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107" name="Google Shape;1107;p56"/>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Border Width</a:t>
            </a:r>
            <a:endParaRPr sz="4000">
              <a:solidFill>
                <a:srgbClr val="741B47"/>
              </a:solidFill>
              <a:latin typeface="Raleway Medium"/>
              <a:ea typeface="Raleway Medium"/>
              <a:cs typeface="Raleway Medium"/>
              <a:sym typeface="Raleway Medium"/>
            </a:endParaRPr>
          </a:p>
        </p:txBody>
      </p:sp>
      <p:grpSp>
        <p:nvGrpSpPr>
          <p:cNvPr id="1108" name="Google Shape;1108;p56"/>
          <p:cNvGrpSpPr/>
          <p:nvPr/>
        </p:nvGrpSpPr>
        <p:grpSpPr>
          <a:xfrm>
            <a:off x="309081" y="800100"/>
            <a:ext cx="8398878" cy="1043100"/>
            <a:chOff x="4281" y="0"/>
            <a:chExt cx="8398878" cy="1043100"/>
          </a:xfrm>
        </p:grpSpPr>
        <p:sp>
          <p:nvSpPr>
            <p:cNvPr id="1109" name="Google Shape;1109;p56"/>
            <p:cNvSpPr/>
            <p:nvPr/>
          </p:nvSpPr>
          <p:spPr>
            <a:xfrm>
              <a:off x="2231859" y="0"/>
              <a:ext cx="6171300" cy="10431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6"/>
            <p:cNvSpPr txBox="1"/>
            <p:nvPr/>
          </p:nvSpPr>
          <p:spPr>
            <a:xfrm>
              <a:off x="2231859" y="130402"/>
              <a:ext cx="5780100" cy="782400"/>
            </a:xfrm>
            <a:prstGeom prst="rect">
              <a:avLst/>
            </a:prstGeom>
            <a:noFill/>
            <a:ln>
              <a:noFill/>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The border-width property defines the width of the borders.</a:t>
              </a:r>
              <a:endParaRPr/>
            </a:p>
            <a:p>
              <a:pPr indent="-171450" lvl="1" marL="171450" marR="0" rtl="0" algn="l">
                <a:lnSpc>
                  <a:spcPct val="90000"/>
                </a:lnSpc>
                <a:spcBef>
                  <a:spcPts val="24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The border-with property can have from one to four values (top border, right border, bottom border, and left border).</a:t>
              </a:r>
              <a:endParaRPr/>
            </a:p>
          </p:txBody>
        </p:sp>
        <p:sp>
          <p:nvSpPr>
            <p:cNvPr id="1111" name="Google Shape;1111;p56"/>
            <p:cNvSpPr/>
            <p:nvPr/>
          </p:nvSpPr>
          <p:spPr>
            <a:xfrm>
              <a:off x="4281" y="159643"/>
              <a:ext cx="2227500" cy="7056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6"/>
            <p:cNvSpPr txBox="1"/>
            <p:nvPr/>
          </p:nvSpPr>
          <p:spPr>
            <a:xfrm>
              <a:off x="38731" y="194093"/>
              <a:ext cx="2158800" cy="6369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tr-TR" sz="2000" u="none" cap="none" strike="noStrike">
                  <a:solidFill>
                    <a:srgbClr val="FFFFFF"/>
                  </a:solidFill>
                  <a:latin typeface="Arial"/>
                  <a:ea typeface="Arial"/>
                  <a:cs typeface="Arial"/>
                  <a:sym typeface="Arial"/>
                </a:rPr>
                <a:t>border-width</a:t>
              </a:r>
              <a:endParaRPr b="0" i="0" sz="2000" u="none" cap="none" strike="noStrike">
                <a:solidFill>
                  <a:srgbClr val="FFFFFF"/>
                </a:solidFill>
                <a:latin typeface="Arial"/>
                <a:ea typeface="Arial"/>
                <a:cs typeface="Arial"/>
                <a:sym typeface="Arial"/>
              </a:endParaRPr>
            </a:p>
          </p:txBody>
        </p:sp>
      </p:grpSp>
      <p:pic>
        <p:nvPicPr>
          <p:cNvPr id="1113" name="Google Shape;1113;p56"/>
          <p:cNvPicPr preferRelativeResize="0"/>
          <p:nvPr/>
        </p:nvPicPr>
        <p:blipFill rotWithShape="1">
          <a:blip r:embed="rId3">
            <a:alphaModFix/>
          </a:blip>
          <a:srcRect b="0" l="0" r="0" t="0"/>
          <a:stretch/>
        </p:blipFill>
        <p:spPr>
          <a:xfrm>
            <a:off x="1840517" y="1843314"/>
            <a:ext cx="5462964" cy="31175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2"/>
          <p:cNvSpPr txBox="1"/>
          <p:nvPr>
            <p:ph type="ctrTitle"/>
          </p:nvPr>
        </p:nvSpPr>
        <p:spPr>
          <a:xfrm>
            <a:off x="971325" y="2228623"/>
            <a:ext cx="4676700" cy="693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CSS?</a:t>
            </a:r>
            <a:endParaRPr sz="4000">
              <a:solidFill>
                <a:srgbClr val="741B47"/>
              </a:solidFill>
              <a:latin typeface="Raleway Medium"/>
              <a:ea typeface="Raleway Medium"/>
              <a:cs typeface="Raleway Medium"/>
              <a:sym typeface="Raleway Medium"/>
            </a:endParaRPr>
          </a:p>
        </p:txBody>
      </p:sp>
      <p:pic>
        <p:nvPicPr>
          <p:cNvPr id="75" name="Google Shape;75;p12"/>
          <p:cNvPicPr preferRelativeResize="0"/>
          <p:nvPr/>
        </p:nvPicPr>
        <p:blipFill>
          <a:blip r:embed="rId3">
            <a:alphaModFix/>
          </a:blip>
          <a:stretch>
            <a:fillRect/>
          </a:stretch>
        </p:blipFill>
        <p:spPr>
          <a:xfrm>
            <a:off x="4572002" y="1359775"/>
            <a:ext cx="4442424" cy="2499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57"/>
          <p:cNvSpPr txBox="1"/>
          <p:nvPr>
            <p:ph type="ctrTitle"/>
          </p:nvPr>
        </p:nvSpPr>
        <p:spPr>
          <a:xfrm>
            <a:off x="1010729" y="2102553"/>
            <a:ext cx="51093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Border Color</a:t>
            </a:r>
            <a:endParaRPr sz="4000">
              <a:solidFill>
                <a:srgbClr val="741B47"/>
              </a:solidFill>
              <a:latin typeface="Raleway Medium"/>
              <a:ea typeface="Raleway Medium"/>
              <a:cs typeface="Raleway Medium"/>
              <a:sym typeface="Raleway Medium"/>
            </a:endParaRPr>
          </a:p>
        </p:txBody>
      </p:sp>
      <p:sp>
        <p:nvSpPr>
          <p:cNvPr id="1119" name="Google Shape;1119;p57"/>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3</a:t>
            </a:r>
            <a:endParaRPr b="1" i="0" sz="3600" u="none" cap="none" strike="noStrike">
              <a:solidFill>
                <a:schemeClr val="lt1"/>
              </a:solidFill>
              <a:latin typeface="Barlow"/>
              <a:ea typeface="Barlow"/>
              <a:cs typeface="Barlow"/>
              <a:sym typeface="Barlow"/>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5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125" name="Google Shape;1125;p58"/>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Border Color</a:t>
            </a:r>
            <a:endParaRPr sz="4000">
              <a:solidFill>
                <a:srgbClr val="741B47"/>
              </a:solidFill>
              <a:latin typeface="Raleway Medium"/>
              <a:ea typeface="Raleway Medium"/>
              <a:cs typeface="Raleway Medium"/>
              <a:sym typeface="Raleway Medium"/>
            </a:endParaRPr>
          </a:p>
        </p:txBody>
      </p:sp>
      <p:grpSp>
        <p:nvGrpSpPr>
          <p:cNvPr id="1126" name="Google Shape;1126;p58"/>
          <p:cNvGrpSpPr/>
          <p:nvPr/>
        </p:nvGrpSpPr>
        <p:grpSpPr>
          <a:xfrm>
            <a:off x="309081" y="800100"/>
            <a:ext cx="8398878" cy="1043100"/>
            <a:chOff x="4281" y="0"/>
            <a:chExt cx="8398878" cy="1043100"/>
          </a:xfrm>
        </p:grpSpPr>
        <p:sp>
          <p:nvSpPr>
            <p:cNvPr id="1127" name="Google Shape;1127;p58"/>
            <p:cNvSpPr/>
            <p:nvPr/>
          </p:nvSpPr>
          <p:spPr>
            <a:xfrm>
              <a:off x="2231859" y="0"/>
              <a:ext cx="6171300" cy="10431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8"/>
            <p:cNvSpPr txBox="1"/>
            <p:nvPr/>
          </p:nvSpPr>
          <p:spPr>
            <a:xfrm>
              <a:off x="2231859" y="130402"/>
              <a:ext cx="5780100" cy="782400"/>
            </a:xfrm>
            <a:prstGeom prst="rect">
              <a:avLst/>
            </a:prstGeom>
            <a:noFill/>
            <a:ln>
              <a:noFill/>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Char char="•"/>
              </a:pPr>
              <a:r>
                <a:rPr lang="tr-TR" sz="1600">
                  <a:solidFill>
                    <a:srgbClr val="FFFFFF"/>
                  </a:solidFill>
                </a:rPr>
                <a:t>The border-color property is used to set the color of the four borders.</a:t>
              </a:r>
              <a:endParaRPr/>
            </a:p>
          </p:txBody>
        </p:sp>
        <p:sp>
          <p:nvSpPr>
            <p:cNvPr id="1129" name="Google Shape;1129;p58"/>
            <p:cNvSpPr/>
            <p:nvPr/>
          </p:nvSpPr>
          <p:spPr>
            <a:xfrm>
              <a:off x="4281" y="159643"/>
              <a:ext cx="2227500" cy="7056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8"/>
            <p:cNvSpPr txBox="1"/>
            <p:nvPr/>
          </p:nvSpPr>
          <p:spPr>
            <a:xfrm>
              <a:off x="38731" y="194093"/>
              <a:ext cx="2158800" cy="6369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tr-TR" sz="2000" u="none" cap="none" strike="noStrike">
                  <a:solidFill>
                    <a:srgbClr val="FFFFFF"/>
                  </a:solidFill>
                  <a:latin typeface="Arial"/>
                  <a:ea typeface="Arial"/>
                  <a:cs typeface="Arial"/>
                  <a:sym typeface="Arial"/>
                </a:rPr>
                <a:t>border-</a:t>
              </a:r>
              <a:r>
                <a:rPr lang="tr-TR" sz="2000">
                  <a:solidFill>
                    <a:srgbClr val="FFFFFF"/>
                  </a:solidFill>
                </a:rPr>
                <a:t>color</a:t>
              </a:r>
              <a:endParaRPr b="0" i="0" sz="2000" u="none" cap="none" strike="noStrike">
                <a:solidFill>
                  <a:srgbClr val="FFFFFF"/>
                </a:solidFill>
                <a:latin typeface="Arial"/>
                <a:ea typeface="Arial"/>
                <a:cs typeface="Arial"/>
                <a:sym typeface="Arial"/>
              </a:endParaRPr>
            </a:p>
          </p:txBody>
        </p:sp>
      </p:grpSp>
      <p:pic>
        <p:nvPicPr>
          <p:cNvPr id="1131" name="Google Shape;1131;p58"/>
          <p:cNvPicPr preferRelativeResize="0"/>
          <p:nvPr/>
        </p:nvPicPr>
        <p:blipFill>
          <a:blip r:embed="rId3">
            <a:alphaModFix/>
          </a:blip>
          <a:stretch>
            <a:fillRect/>
          </a:stretch>
        </p:blipFill>
        <p:spPr>
          <a:xfrm>
            <a:off x="744450" y="1980800"/>
            <a:ext cx="7386748" cy="25928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5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137" name="Google Shape;1137;p59"/>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Shorthand Property</a:t>
            </a:r>
            <a:endParaRPr sz="4000">
              <a:solidFill>
                <a:srgbClr val="741B47"/>
              </a:solidFill>
              <a:latin typeface="Raleway Medium"/>
              <a:ea typeface="Raleway Medium"/>
              <a:cs typeface="Raleway Medium"/>
              <a:sym typeface="Raleway Medium"/>
            </a:endParaRPr>
          </a:p>
        </p:txBody>
      </p:sp>
      <p:grpSp>
        <p:nvGrpSpPr>
          <p:cNvPr id="1138" name="Google Shape;1138;p59"/>
          <p:cNvGrpSpPr/>
          <p:nvPr/>
        </p:nvGrpSpPr>
        <p:grpSpPr>
          <a:xfrm>
            <a:off x="232857" y="800109"/>
            <a:ext cx="8632977" cy="3107499"/>
            <a:chOff x="-70513" y="0"/>
            <a:chExt cx="8473672" cy="1043100"/>
          </a:xfrm>
        </p:grpSpPr>
        <p:sp>
          <p:nvSpPr>
            <p:cNvPr id="1139" name="Google Shape;1139;p59"/>
            <p:cNvSpPr/>
            <p:nvPr/>
          </p:nvSpPr>
          <p:spPr>
            <a:xfrm>
              <a:off x="2231859" y="0"/>
              <a:ext cx="6171300" cy="1043100"/>
            </a:xfrm>
            <a:prstGeom prst="rightArrow">
              <a:avLst>
                <a:gd fmla="val 75000" name="adj1"/>
                <a:gd fmla="val 50000" name="adj2"/>
              </a:avLst>
            </a:pr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9"/>
            <p:cNvSpPr/>
            <p:nvPr/>
          </p:nvSpPr>
          <p:spPr>
            <a:xfrm>
              <a:off x="-70513" y="159643"/>
              <a:ext cx="2227500" cy="705600"/>
            </a:xfrm>
            <a:prstGeom prst="roundRect">
              <a:avLst>
                <a:gd fmla="val 16667" name="adj"/>
              </a:avLst>
            </a:prstGeom>
            <a:solidFill>
              <a:srgbClr val="585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9"/>
            <p:cNvSpPr txBox="1"/>
            <p:nvPr/>
          </p:nvSpPr>
          <p:spPr>
            <a:xfrm>
              <a:off x="-36063" y="194093"/>
              <a:ext cx="2158800" cy="6369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lang="tr-TR" sz="2000">
                  <a:solidFill>
                    <a:srgbClr val="FFFFFF"/>
                  </a:solidFill>
                </a:rPr>
                <a:t>shorthand</a:t>
              </a:r>
              <a:endParaRPr b="0" i="0" sz="2000" u="none" cap="none" strike="noStrike">
                <a:solidFill>
                  <a:srgbClr val="FFFFFF"/>
                </a:solidFill>
                <a:latin typeface="Arial"/>
                <a:ea typeface="Arial"/>
                <a:cs typeface="Arial"/>
                <a:sym typeface="Arial"/>
              </a:endParaRPr>
            </a:p>
          </p:txBody>
        </p:sp>
        <p:sp>
          <p:nvSpPr>
            <p:cNvPr id="1142" name="Google Shape;1142;p59"/>
            <p:cNvSpPr txBox="1"/>
            <p:nvPr/>
          </p:nvSpPr>
          <p:spPr>
            <a:xfrm>
              <a:off x="2231869" y="155984"/>
              <a:ext cx="5974200" cy="782400"/>
            </a:xfrm>
            <a:prstGeom prst="rect">
              <a:avLst/>
            </a:prstGeom>
            <a:noFill/>
            <a:ln>
              <a:noFill/>
            </a:ln>
          </p:spPr>
          <p:txBody>
            <a:bodyPr anchorCtr="0" anchor="ctr" bIns="10150" lIns="10150" spcFirstLastPara="1" rIns="10150" wrap="square" tIns="10150">
              <a:noAutofit/>
            </a:bodyPr>
            <a:lstStyle/>
            <a:p>
              <a:pPr indent="-168275" lvl="1" marL="269999" marR="0" rtl="0" algn="l">
                <a:lnSpc>
                  <a:spcPct val="90000"/>
                </a:lnSpc>
                <a:spcBef>
                  <a:spcPts val="0"/>
                </a:spcBef>
                <a:spcAft>
                  <a:spcPts val="0"/>
                </a:spcAft>
                <a:buClr>
                  <a:srgbClr val="000000"/>
                </a:buClr>
                <a:buSzPts val="1600"/>
                <a:buFont typeface="Arial"/>
                <a:buChar char="◆"/>
              </a:pPr>
              <a:r>
                <a:rPr lang="tr-TR" sz="1600">
                  <a:solidFill>
                    <a:srgbClr val="FFFFFF"/>
                  </a:solidFill>
                </a:rPr>
                <a:t>To shorten the code, it is also possible to specify all the individual border properties in one property.</a:t>
              </a:r>
              <a:endParaRPr sz="1600">
                <a:solidFill>
                  <a:srgbClr val="FFFFFF"/>
                </a:solidFill>
              </a:endParaRPr>
            </a:p>
            <a:p>
              <a:pPr indent="0" lvl="0" marL="914400" marR="0" rtl="0" algn="l">
                <a:lnSpc>
                  <a:spcPct val="90000"/>
                </a:lnSpc>
                <a:spcBef>
                  <a:spcPts val="0"/>
                </a:spcBef>
                <a:spcAft>
                  <a:spcPts val="0"/>
                </a:spcAft>
                <a:buNone/>
              </a:pPr>
              <a:r>
                <a:t/>
              </a:r>
              <a:endParaRPr sz="1600">
                <a:solidFill>
                  <a:srgbClr val="FFFFFF"/>
                </a:solidFill>
              </a:endParaRPr>
            </a:p>
            <a:p>
              <a:pPr indent="-168275" lvl="1" marL="269999" marR="0" rtl="0" algn="l">
                <a:lnSpc>
                  <a:spcPct val="90000"/>
                </a:lnSpc>
                <a:spcBef>
                  <a:spcPts val="0"/>
                </a:spcBef>
                <a:spcAft>
                  <a:spcPts val="0"/>
                </a:spcAft>
                <a:buSzPts val="1600"/>
                <a:buChar char="◆"/>
              </a:pPr>
              <a:r>
                <a:rPr lang="tr-TR" sz="1600">
                  <a:solidFill>
                    <a:srgbClr val="FFFFFF"/>
                  </a:solidFill>
                </a:rPr>
                <a:t>The border property is a shorthand property for the following individual border properties:</a:t>
              </a:r>
              <a:endParaRPr sz="1600">
                <a:solidFill>
                  <a:srgbClr val="FFFFFF"/>
                </a:solidFill>
              </a:endParaRPr>
            </a:p>
            <a:p>
              <a:pPr indent="-330200" lvl="2" marL="630000" marR="0" rtl="0" algn="l">
                <a:lnSpc>
                  <a:spcPct val="90000"/>
                </a:lnSpc>
                <a:spcBef>
                  <a:spcPts val="0"/>
                </a:spcBef>
                <a:spcAft>
                  <a:spcPts val="0"/>
                </a:spcAft>
                <a:buSzPts val="1600"/>
                <a:buChar char="●"/>
              </a:pPr>
              <a:r>
                <a:rPr lang="tr-TR" sz="1600">
                  <a:solidFill>
                    <a:srgbClr val="FFFFFF"/>
                  </a:solidFill>
                </a:rPr>
                <a:t>border-width</a:t>
              </a:r>
              <a:endParaRPr sz="1600">
                <a:solidFill>
                  <a:srgbClr val="FFFFFF"/>
                </a:solidFill>
              </a:endParaRPr>
            </a:p>
            <a:p>
              <a:pPr indent="-330200" lvl="2" marL="630000" marR="0" rtl="0" algn="l">
                <a:lnSpc>
                  <a:spcPct val="90000"/>
                </a:lnSpc>
                <a:spcBef>
                  <a:spcPts val="0"/>
                </a:spcBef>
                <a:spcAft>
                  <a:spcPts val="0"/>
                </a:spcAft>
                <a:buSzPts val="1600"/>
                <a:buChar char="●"/>
              </a:pPr>
              <a:r>
                <a:rPr lang="tr-TR" sz="1600">
                  <a:solidFill>
                    <a:srgbClr val="FFFFFF"/>
                  </a:solidFill>
                </a:rPr>
                <a:t>border-style (required)</a:t>
              </a:r>
              <a:endParaRPr sz="1600">
                <a:solidFill>
                  <a:srgbClr val="FFFFFF"/>
                </a:solidFill>
              </a:endParaRPr>
            </a:p>
            <a:p>
              <a:pPr indent="-330200" lvl="2" marL="630000" marR="0" rtl="0" algn="l">
                <a:lnSpc>
                  <a:spcPct val="90000"/>
                </a:lnSpc>
                <a:spcBef>
                  <a:spcPts val="0"/>
                </a:spcBef>
                <a:spcAft>
                  <a:spcPts val="0"/>
                </a:spcAft>
                <a:buSzPts val="1600"/>
                <a:buChar char="●"/>
              </a:pPr>
              <a:r>
                <a:rPr lang="tr-TR" sz="1600">
                  <a:solidFill>
                    <a:srgbClr val="FFFFFF"/>
                  </a:solidFill>
                </a:rPr>
                <a:t>border-color</a:t>
              </a:r>
              <a:endParaRPr sz="1600">
                <a:solidFill>
                  <a:srgbClr val="FFFFFF"/>
                </a:solidFill>
              </a:endParaRPr>
            </a:p>
            <a:p>
              <a:pPr indent="0" lvl="0" marL="630000" marR="0" rtl="0" algn="l">
                <a:lnSpc>
                  <a:spcPct val="90000"/>
                </a:lnSpc>
                <a:spcBef>
                  <a:spcPts val="0"/>
                </a:spcBef>
                <a:spcAft>
                  <a:spcPts val="0"/>
                </a:spcAft>
                <a:buNone/>
              </a:pPr>
              <a:r>
                <a:t/>
              </a:r>
              <a:endParaRPr sz="1600">
                <a:solidFill>
                  <a:srgbClr val="FFFFFF"/>
                </a:solidFill>
              </a:endParaRPr>
            </a:p>
            <a:p>
              <a:pPr indent="0" lvl="0" marL="630000" marR="0" rtl="0" algn="l">
                <a:lnSpc>
                  <a:spcPct val="90000"/>
                </a:lnSpc>
                <a:spcBef>
                  <a:spcPts val="0"/>
                </a:spcBef>
                <a:spcAft>
                  <a:spcPts val="0"/>
                </a:spcAft>
                <a:buNone/>
              </a:pPr>
              <a:r>
                <a:rPr b="1" lang="tr-TR" sz="1600"/>
                <a:t>border: 5px solid blue;</a:t>
              </a:r>
              <a:endParaRPr b="1" sz="1600"/>
            </a:p>
            <a:p>
              <a:pPr indent="0" lvl="0" marL="914400" marR="0" rtl="0" algn="l">
                <a:lnSpc>
                  <a:spcPct val="90000"/>
                </a:lnSpc>
                <a:spcBef>
                  <a:spcPts val="0"/>
                </a:spcBef>
                <a:spcAft>
                  <a:spcPts val="0"/>
                </a:spcAft>
                <a:buNone/>
              </a:pPr>
              <a:r>
                <a:t/>
              </a:r>
              <a:endParaRPr sz="1600">
                <a:solidFill>
                  <a:srgbClr val="FFFFFF"/>
                </a:solidFill>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6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148" name="Google Shape;1148;p60"/>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Border-Radius</a:t>
            </a:r>
            <a:endParaRPr sz="4000">
              <a:solidFill>
                <a:srgbClr val="741B47"/>
              </a:solidFill>
              <a:latin typeface="Raleway Medium"/>
              <a:ea typeface="Raleway Medium"/>
              <a:cs typeface="Raleway Medium"/>
              <a:sym typeface="Raleway Medium"/>
            </a:endParaRPr>
          </a:p>
        </p:txBody>
      </p:sp>
      <p:grpSp>
        <p:nvGrpSpPr>
          <p:cNvPr id="1149" name="Google Shape;1149;p60"/>
          <p:cNvGrpSpPr/>
          <p:nvPr/>
        </p:nvGrpSpPr>
        <p:grpSpPr>
          <a:xfrm>
            <a:off x="232828" y="800100"/>
            <a:ext cx="8872782" cy="1901154"/>
            <a:chOff x="-70513" y="0"/>
            <a:chExt cx="8473672" cy="1043100"/>
          </a:xfrm>
        </p:grpSpPr>
        <p:sp>
          <p:nvSpPr>
            <p:cNvPr id="1150" name="Google Shape;1150;p60"/>
            <p:cNvSpPr/>
            <p:nvPr/>
          </p:nvSpPr>
          <p:spPr>
            <a:xfrm>
              <a:off x="2231859" y="0"/>
              <a:ext cx="6171300" cy="1043100"/>
            </a:xfrm>
            <a:prstGeom prst="rightArrow">
              <a:avLst>
                <a:gd fmla="val 75000" name="adj1"/>
                <a:gd fmla="val 50000" name="adj2"/>
              </a:avLst>
            </a:pr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0"/>
            <p:cNvSpPr/>
            <p:nvPr/>
          </p:nvSpPr>
          <p:spPr>
            <a:xfrm>
              <a:off x="-70513" y="159643"/>
              <a:ext cx="2227500" cy="705600"/>
            </a:xfrm>
            <a:prstGeom prst="roundRect">
              <a:avLst>
                <a:gd fmla="val 16667" name="adj"/>
              </a:avLst>
            </a:prstGeom>
            <a:solidFill>
              <a:srgbClr val="585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0"/>
            <p:cNvSpPr txBox="1"/>
            <p:nvPr/>
          </p:nvSpPr>
          <p:spPr>
            <a:xfrm>
              <a:off x="-36063" y="194093"/>
              <a:ext cx="2158800" cy="6369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lang="tr-TR" sz="2000">
                  <a:solidFill>
                    <a:srgbClr val="FFFFFF"/>
                  </a:solidFill>
                </a:rPr>
                <a:t>border-radius</a:t>
              </a:r>
              <a:endParaRPr b="0" i="0" sz="2000" u="none" cap="none" strike="noStrike">
                <a:solidFill>
                  <a:srgbClr val="FFFFFF"/>
                </a:solidFill>
                <a:latin typeface="Arial"/>
                <a:ea typeface="Arial"/>
                <a:cs typeface="Arial"/>
                <a:sym typeface="Arial"/>
              </a:endParaRPr>
            </a:p>
          </p:txBody>
        </p:sp>
        <p:sp>
          <p:nvSpPr>
            <p:cNvPr id="1153" name="Google Shape;1153;p60"/>
            <p:cNvSpPr txBox="1"/>
            <p:nvPr/>
          </p:nvSpPr>
          <p:spPr>
            <a:xfrm>
              <a:off x="2231869" y="155984"/>
              <a:ext cx="5974200" cy="782400"/>
            </a:xfrm>
            <a:prstGeom prst="rect">
              <a:avLst/>
            </a:prstGeom>
            <a:noFill/>
            <a:ln>
              <a:noFill/>
            </a:ln>
          </p:spPr>
          <p:txBody>
            <a:bodyPr anchorCtr="0" anchor="ctr" bIns="10150" lIns="10150" spcFirstLastPara="1" rIns="10150" wrap="square" tIns="10150">
              <a:noAutofit/>
            </a:bodyPr>
            <a:lstStyle/>
            <a:p>
              <a:pPr indent="-168275" lvl="1" marL="269999" marR="0" rtl="0" algn="l">
                <a:lnSpc>
                  <a:spcPct val="90000"/>
                </a:lnSpc>
                <a:spcBef>
                  <a:spcPts val="0"/>
                </a:spcBef>
                <a:spcAft>
                  <a:spcPts val="0"/>
                </a:spcAft>
                <a:buClr>
                  <a:srgbClr val="000000"/>
                </a:buClr>
                <a:buSzPts val="1600"/>
                <a:buFont typeface="Arial"/>
                <a:buChar char="◆"/>
              </a:pPr>
              <a:r>
                <a:rPr lang="tr-TR" sz="1600">
                  <a:solidFill>
                    <a:srgbClr val="FFFFFF"/>
                  </a:solidFill>
                </a:rPr>
                <a:t>The</a:t>
              </a:r>
              <a:r>
                <a:rPr b="1" lang="tr-TR" sz="1600"/>
                <a:t> border-radius</a:t>
              </a:r>
              <a:r>
                <a:rPr lang="tr-TR" sz="1600">
                  <a:solidFill>
                    <a:srgbClr val="FFFFFF"/>
                  </a:solidFill>
                </a:rPr>
                <a:t> property is used to add </a:t>
              </a:r>
              <a:r>
                <a:rPr b="1" lang="tr-TR" sz="1600"/>
                <a:t>rounded borders</a:t>
              </a:r>
              <a:r>
                <a:rPr lang="tr-TR" sz="1600">
                  <a:solidFill>
                    <a:srgbClr val="FFFFFF"/>
                  </a:solidFill>
                </a:rPr>
                <a:t> to an element</a:t>
              </a:r>
              <a:endParaRPr sz="1600">
                <a:solidFill>
                  <a:srgbClr val="FFFFFF"/>
                </a:solidFill>
              </a:endParaRPr>
            </a:p>
            <a:p>
              <a:pPr indent="0" lvl="0" marL="630000" marR="0" rtl="0" algn="l">
                <a:lnSpc>
                  <a:spcPct val="90000"/>
                </a:lnSpc>
                <a:spcBef>
                  <a:spcPts val="0"/>
                </a:spcBef>
                <a:spcAft>
                  <a:spcPts val="0"/>
                </a:spcAft>
                <a:buNone/>
              </a:pPr>
              <a:r>
                <a:t/>
              </a:r>
              <a:endParaRPr sz="1600">
                <a:solidFill>
                  <a:srgbClr val="FFFFFF"/>
                </a:solidFill>
              </a:endParaRPr>
            </a:p>
            <a:p>
              <a:pPr indent="0" lvl="0" marL="630000" marR="0" rtl="0" algn="l">
                <a:lnSpc>
                  <a:spcPct val="90000"/>
                </a:lnSpc>
                <a:spcBef>
                  <a:spcPts val="0"/>
                </a:spcBef>
                <a:spcAft>
                  <a:spcPts val="0"/>
                </a:spcAft>
                <a:buNone/>
              </a:pPr>
              <a:r>
                <a:rPr b="1" lang="tr-TR" sz="1600"/>
                <a:t>border-radius: 10px;</a:t>
              </a:r>
              <a:endParaRPr b="1" sz="1600"/>
            </a:p>
            <a:p>
              <a:pPr indent="0" lvl="0" marL="914400" marR="0" rtl="0" algn="l">
                <a:lnSpc>
                  <a:spcPct val="90000"/>
                </a:lnSpc>
                <a:spcBef>
                  <a:spcPts val="0"/>
                </a:spcBef>
                <a:spcAft>
                  <a:spcPts val="0"/>
                </a:spcAft>
                <a:buNone/>
              </a:pPr>
              <a:r>
                <a:t/>
              </a:r>
              <a:endParaRPr sz="1600">
                <a:solidFill>
                  <a:srgbClr val="FFFFFF"/>
                </a:solidFill>
              </a:endParaRPr>
            </a:p>
          </p:txBody>
        </p:sp>
      </p:grpSp>
      <p:pic>
        <p:nvPicPr>
          <p:cNvPr id="1154" name="Google Shape;1154;p60"/>
          <p:cNvPicPr preferRelativeResize="0"/>
          <p:nvPr/>
        </p:nvPicPr>
        <p:blipFill>
          <a:blip r:embed="rId3">
            <a:alphaModFix/>
          </a:blip>
          <a:stretch>
            <a:fillRect/>
          </a:stretch>
        </p:blipFill>
        <p:spPr>
          <a:xfrm>
            <a:off x="3201500" y="2701264"/>
            <a:ext cx="2446967" cy="213743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grpSp>
        <p:nvGrpSpPr>
          <p:cNvPr id="1159" name="Google Shape;1159;p61"/>
          <p:cNvGrpSpPr/>
          <p:nvPr/>
        </p:nvGrpSpPr>
        <p:grpSpPr>
          <a:xfrm>
            <a:off x="5122427" y="668001"/>
            <a:ext cx="3841143" cy="3893303"/>
            <a:chOff x="5122427" y="668001"/>
            <a:chExt cx="3841143" cy="3893303"/>
          </a:xfrm>
        </p:grpSpPr>
        <p:grpSp>
          <p:nvGrpSpPr>
            <p:cNvPr id="1160" name="Google Shape;1160;p61"/>
            <p:cNvGrpSpPr/>
            <p:nvPr/>
          </p:nvGrpSpPr>
          <p:grpSpPr>
            <a:xfrm>
              <a:off x="5144045" y="893590"/>
              <a:ext cx="2833667" cy="2964311"/>
              <a:chOff x="3860721" y="1330073"/>
              <a:chExt cx="3544299" cy="3707706"/>
            </a:xfrm>
          </p:grpSpPr>
          <p:sp>
            <p:nvSpPr>
              <p:cNvPr id="1161" name="Google Shape;1161;p61"/>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2" name="Google Shape;1162;p61"/>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3" name="Google Shape;1163;p61"/>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4" name="Google Shape;1164;p61"/>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5" name="Google Shape;1165;p61"/>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6" name="Google Shape;1166;p61"/>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7" name="Google Shape;1167;p61"/>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8" name="Google Shape;1168;p61"/>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9" name="Google Shape;1169;p61"/>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0" name="Google Shape;1170;p61"/>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1" name="Google Shape;1171;p61"/>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2" name="Google Shape;1172;p61"/>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3" name="Google Shape;1173;p61"/>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4" name="Google Shape;1174;p61"/>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5" name="Google Shape;1175;p61"/>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6" name="Google Shape;1176;p61"/>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7" name="Google Shape;1177;p61"/>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8" name="Google Shape;1178;p61"/>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9" name="Google Shape;1179;p61"/>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0" name="Google Shape;1180;p61"/>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1" name="Google Shape;1181;p61"/>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2" name="Google Shape;1182;p61"/>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3" name="Google Shape;1183;p61"/>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4" name="Google Shape;1184;p61"/>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5" name="Google Shape;1185;p61"/>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6" name="Google Shape;1186;p61"/>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7" name="Google Shape;1187;p61"/>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8" name="Google Shape;1188;p61"/>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9" name="Google Shape;1189;p61"/>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0" name="Google Shape;1190;p61"/>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1" name="Google Shape;1191;p61"/>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2" name="Google Shape;1192;p61"/>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3" name="Google Shape;1193;p61"/>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4" name="Google Shape;1194;p61"/>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5" name="Google Shape;1195;p61"/>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6" name="Google Shape;1196;p61"/>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7" name="Google Shape;1197;p61"/>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8" name="Google Shape;1198;p61"/>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9" name="Google Shape;1199;p61"/>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0" name="Google Shape;1200;p61"/>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1" name="Google Shape;1201;p61"/>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2" name="Google Shape;1202;p61"/>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3" name="Google Shape;1203;p61"/>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4" name="Google Shape;1204;p61"/>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5" name="Google Shape;1205;p61"/>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6" name="Google Shape;1206;p61"/>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7" name="Google Shape;1207;p61"/>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8" name="Google Shape;1208;p61"/>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9" name="Google Shape;1209;p61"/>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0" name="Google Shape;1210;p61"/>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1" name="Google Shape;1211;p61"/>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2" name="Google Shape;1212;p61"/>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3" name="Google Shape;1213;p61"/>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4" name="Google Shape;1214;p61"/>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5" name="Google Shape;1215;p61"/>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6" name="Google Shape;1216;p61"/>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7" name="Google Shape;1217;p61"/>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8" name="Google Shape;1218;p61"/>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9" name="Google Shape;1219;p61"/>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0" name="Google Shape;1220;p61"/>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1" name="Google Shape;1221;p61"/>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2" name="Google Shape;1222;p61"/>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3" name="Google Shape;1223;p61"/>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4" name="Google Shape;1224;p61"/>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5" name="Google Shape;1225;p61"/>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6" name="Google Shape;1226;p61"/>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7" name="Google Shape;1227;p61"/>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8" name="Google Shape;1228;p61"/>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9" name="Google Shape;1229;p61"/>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0" name="Google Shape;1230;p61"/>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1" name="Google Shape;1231;p61"/>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2" name="Google Shape;1232;p61"/>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3" name="Google Shape;1233;p61"/>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4" name="Google Shape;1234;p61"/>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5" name="Google Shape;1235;p61"/>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6" name="Google Shape;1236;p61"/>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7" name="Google Shape;1237;p61"/>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8" name="Google Shape;1238;p61"/>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9" name="Google Shape;1239;p61"/>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0" name="Google Shape;1240;p61"/>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1" name="Google Shape;1241;p61"/>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2" name="Google Shape;1242;p61"/>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3" name="Google Shape;1243;p61"/>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4" name="Google Shape;1244;p61"/>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5" name="Google Shape;1245;p61"/>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6" name="Google Shape;1246;p61"/>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7" name="Google Shape;1247;p61"/>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8" name="Google Shape;1248;p61"/>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9" name="Google Shape;1249;p61"/>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0" name="Google Shape;1250;p61"/>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1" name="Google Shape;1251;p61"/>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2" name="Google Shape;1252;p61"/>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3" name="Google Shape;1253;p61"/>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4" name="Google Shape;1254;p61"/>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5" name="Google Shape;1255;p61"/>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6" name="Google Shape;1256;p61"/>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7" name="Google Shape;1257;p61"/>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8" name="Google Shape;1258;p61"/>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9" name="Google Shape;1259;p61"/>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0" name="Google Shape;1260;p61"/>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1" name="Google Shape;1261;p61"/>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2" name="Google Shape;1262;p61"/>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3" name="Google Shape;1263;p61"/>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4" name="Google Shape;1264;p61"/>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5" name="Google Shape;1265;p61"/>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6" name="Google Shape;1266;p61"/>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7" name="Google Shape;1267;p61"/>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268" name="Google Shape;1268;p61"/>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9" name="Google Shape;1269;p61"/>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0" name="Google Shape;1270;p61"/>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1" name="Google Shape;1271;p61"/>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2" name="Google Shape;1272;p61"/>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3" name="Google Shape;1273;p61"/>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4" name="Google Shape;1274;p61"/>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5" name="Google Shape;1275;p61"/>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6" name="Google Shape;1276;p61"/>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7" name="Google Shape;1277;p61"/>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8" name="Google Shape;1278;p61"/>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9" name="Google Shape;1279;p61"/>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0" name="Google Shape;1280;p61"/>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1" name="Google Shape;1281;p61"/>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2" name="Google Shape;1282;p61"/>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3" name="Google Shape;1283;p61"/>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4" name="Google Shape;1284;p61"/>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5" name="Google Shape;1285;p61"/>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6" name="Google Shape;1286;p61"/>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7" name="Google Shape;1287;p61"/>
            <p:cNvSpPr/>
            <p:nvPr/>
          </p:nvSpPr>
          <p:spPr>
            <a:xfrm>
              <a:off x="6712641" y="675415"/>
              <a:ext cx="103914" cy="12801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8" name="Google Shape;1288;p61"/>
            <p:cNvSpPr/>
            <p:nvPr/>
          </p:nvSpPr>
          <p:spPr>
            <a:xfrm>
              <a:off x="6716857" y="674913"/>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9" name="Google Shape;1289;p61"/>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0" name="Google Shape;1290;p61"/>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1" name="Google Shape;1291;p61"/>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2" name="Google Shape;1292;p61"/>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3" name="Google Shape;1293;p61"/>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4" name="Google Shape;1294;p61"/>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5" name="Google Shape;1295;p61"/>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6" name="Google Shape;1296;p61"/>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7" name="Google Shape;1297;p61"/>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8" name="Google Shape;1298;p61"/>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299" name="Google Shape;1299;p61"/>
            <p:cNvGrpSpPr/>
            <p:nvPr/>
          </p:nvGrpSpPr>
          <p:grpSpPr>
            <a:xfrm flipH="1">
              <a:off x="5678143" y="1227582"/>
              <a:ext cx="345795" cy="1043508"/>
              <a:chOff x="5678143" y="1151382"/>
              <a:chExt cx="345795" cy="1043508"/>
            </a:xfrm>
          </p:grpSpPr>
          <p:sp>
            <p:nvSpPr>
              <p:cNvPr id="1300" name="Google Shape;1300;p61"/>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1" name="Google Shape;1301;p61"/>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2" name="Google Shape;1302;p61"/>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3" name="Google Shape;1303;p61"/>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4" name="Google Shape;1304;p61"/>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5" name="Google Shape;1305;p61"/>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6" name="Google Shape;1306;p61"/>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7" name="Google Shape;1307;p61"/>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8" name="Google Shape;1308;p61"/>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9" name="Google Shape;1309;p61"/>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0" name="Google Shape;1310;p61"/>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1" name="Google Shape;1311;p61"/>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2" name="Google Shape;1312;p61"/>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3" name="Google Shape;1313;p61"/>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4" name="Google Shape;1314;p61"/>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5" name="Google Shape;1315;p61"/>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6" name="Google Shape;1316;p61"/>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317" name="Google Shape;1317;p61"/>
            <p:cNvGrpSpPr/>
            <p:nvPr/>
          </p:nvGrpSpPr>
          <p:grpSpPr>
            <a:xfrm>
              <a:off x="5122427" y="3292365"/>
              <a:ext cx="823270" cy="1268939"/>
              <a:chOff x="5490177" y="3555452"/>
              <a:chExt cx="823270" cy="1268939"/>
            </a:xfrm>
          </p:grpSpPr>
          <p:sp>
            <p:nvSpPr>
              <p:cNvPr id="1318" name="Google Shape;1318;p61"/>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9" name="Google Shape;1319;p61"/>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0" name="Google Shape;1320;p61"/>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1" name="Google Shape;1321;p61"/>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2" name="Google Shape;1322;p61"/>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3" name="Google Shape;1323;p61"/>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4" name="Google Shape;1324;p61"/>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5" name="Google Shape;1325;p61"/>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6" name="Google Shape;1326;p61"/>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7" name="Google Shape;1327;p61"/>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8" name="Google Shape;1328;p61"/>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9" name="Google Shape;1329;p61"/>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0" name="Google Shape;1330;p61"/>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1" name="Google Shape;1331;p61"/>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2" name="Google Shape;1332;p61"/>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3" name="Google Shape;1333;p61"/>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4" name="Google Shape;1334;p61"/>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5" name="Google Shape;1335;p61"/>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6" name="Google Shape;1336;p61"/>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7" name="Google Shape;1337;p61"/>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8" name="Google Shape;1338;p61"/>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9" name="Google Shape;1339;p61"/>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0" name="Google Shape;1340;p61"/>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1" name="Google Shape;1341;p61"/>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2" name="Google Shape;1342;p61"/>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3" name="Google Shape;1343;p61"/>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4" name="Google Shape;1344;p61"/>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5" name="Google Shape;1345;p61"/>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6" name="Google Shape;1346;p61"/>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7" name="Google Shape;1347;p61"/>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8" name="Google Shape;1348;p61"/>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49" name="Google Shape;1349;p61"/>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0" name="Google Shape;1350;p61"/>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1" name="Google Shape;1351;p61"/>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2" name="Google Shape;1352;p61"/>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3" name="Google Shape;1353;p61"/>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4" name="Google Shape;1354;p61"/>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5" name="Google Shape;1355;p61"/>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6" name="Google Shape;1356;p61"/>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7" name="Google Shape;1357;p61"/>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8" name="Google Shape;1358;p61"/>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9" name="Google Shape;1359;p61"/>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0" name="Google Shape;1360;p61"/>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1" name="Google Shape;1361;p61"/>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2" name="Google Shape;1362;p61"/>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3" name="Google Shape;1363;p61"/>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4" name="Google Shape;1364;p61"/>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5" name="Google Shape;1365;p61"/>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6" name="Google Shape;1366;p61"/>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7" name="Google Shape;1367;p61"/>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8" name="Google Shape;1368;p61"/>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9" name="Google Shape;1369;p61"/>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0" name="Google Shape;1370;p61"/>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1" name="Google Shape;1371;p61"/>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2" name="Google Shape;1372;p61"/>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3" name="Google Shape;1373;p61"/>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4" name="Google Shape;1374;p61"/>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5" name="Google Shape;1375;p61"/>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6" name="Google Shape;1376;p61"/>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7" name="Google Shape;1377;p61"/>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8" name="Google Shape;1378;p61"/>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9" name="Google Shape;1379;p61"/>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0" name="Google Shape;1380;p61"/>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1" name="Google Shape;1381;p61"/>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2" name="Google Shape;1382;p61"/>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3" name="Google Shape;1383;p61"/>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4" name="Google Shape;1384;p61"/>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385" name="Google Shape;1385;p61"/>
            <p:cNvGrpSpPr/>
            <p:nvPr/>
          </p:nvGrpSpPr>
          <p:grpSpPr>
            <a:xfrm>
              <a:off x="6544676" y="927098"/>
              <a:ext cx="264549" cy="200503"/>
              <a:chOff x="6621095" y="1452181"/>
              <a:chExt cx="330893" cy="250785"/>
            </a:xfrm>
          </p:grpSpPr>
          <p:sp>
            <p:nvSpPr>
              <p:cNvPr id="1386" name="Google Shape;1386;p61"/>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7" name="Google Shape;1387;p61"/>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8" name="Google Shape;1388;p61"/>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9" name="Google Shape;1389;p61"/>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0" name="Google Shape;1390;p61"/>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391" name="Google Shape;1391;p61"/>
            <p:cNvGrpSpPr/>
            <p:nvPr/>
          </p:nvGrpSpPr>
          <p:grpSpPr>
            <a:xfrm>
              <a:off x="7210355" y="1314222"/>
              <a:ext cx="264549" cy="200503"/>
              <a:chOff x="6621095" y="1452181"/>
              <a:chExt cx="330893" cy="250785"/>
            </a:xfrm>
          </p:grpSpPr>
          <p:sp>
            <p:nvSpPr>
              <p:cNvPr id="1392" name="Google Shape;1392;p61"/>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3" name="Google Shape;1393;p61"/>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4" name="Google Shape;1394;p61"/>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5" name="Google Shape;1395;p61"/>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6" name="Google Shape;1396;p61"/>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97" name="Google Shape;1397;p61"/>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8" name="Google Shape;1398;p61"/>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399" name="Google Shape;1399;p61"/>
            <p:cNvGrpSpPr/>
            <p:nvPr/>
          </p:nvGrpSpPr>
          <p:grpSpPr>
            <a:xfrm flipH="1">
              <a:off x="8183210" y="2407472"/>
              <a:ext cx="780359" cy="1195999"/>
              <a:chOff x="3975528" y="3303922"/>
              <a:chExt cx="780359" cy="1195999"/>
            </a:xfrm>
          </p:grpSpPr>
          <p:sp>
            <p:nvSpPr>
              <p:cNvPr id="1400" name="Google Shape;1400;p61"/>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4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1" name="Google Shape;1401;p61"/>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4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2" name="Google Shape;1402;p61"/>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3" name="Google Shape;1403;p61"/>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4" name="Google Shape;1404;p61"/>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5" name="Google Shape;1405;p61"/>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6" name="Google Shape;1406;p61"/>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7" name="Google Shape;1407;p61"/>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8" name="Google Shape;1408;p61"/>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9" name="Google Shape;1409;p61"/>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0" name="Google Shape;1410;p61"/>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4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1" name="Google Shape;1411;p61"/>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2" name="Google Shape;1412;p61"/>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3" name="Google Shape;1413;p61"/>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4" name="Google Shape;1414;p61"/>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5" name="Google Shape;1415;p61"/>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6" name="Google Shape;1416;p61"/>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7" name="Google Shape;1417;p61"/>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8" name="Google Shape;1418;p61"/>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9" name="Google Shape;1419;p61"/>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0" name="Google Shape;1420;p61"/>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1" name="Google Shape;1421;p61"/>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2" name="Google Shape;1422;p61"/>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3" name="Google Shape;1423;p61"/>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4" name="Google Shape;1424;p61"/>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5" name="Google Shape;1425;p61"/>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426" name="Google Shape;1426;p61"/>
              <p:cNvGrpSpPr/>
              <p:nvPr/>
            </p:nvGrpSpPr>
            <p:grpSpPr>
              <a:xfrm flipH="1">
                <a:off x="4321774" y="3621402"/>
                <a:ext cx="239004" cy="181217"/>
                <a:chOff x="6621095" y="1452181"/>
                <a:chExt cx="330893" cy="250785"/>
              </a:xfrm>
            </p:grpSpPr>
            <p:sp>
              <p:nvSpPr>
                <p:cNvPr id="1427" name="Google Shape;1427;p61"/>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8" name="Google Shape;1428;p61"/>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9" name="Google Shape;1429;p61"/>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0" name="Google Shape;1430;p61"/>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1" name="Google Shape;1431;p61"/>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432" name="Google Shape;1432;p61"/>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3" name="Google Shape;1433;p61"/>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434" name="Google Shape;1434;p61"/>
          <p:cNvSpPr txBox="1"/>
          <p:nvPr>
            <p:ph type="ctrTitle"/>
          </p:nvPr>
        </p:nvSpPr>
        <p:spPr>
          <a:xfrm>
            <a:off x="1074619" y="1908496"/>
            <a:ext cx="49626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CSS Margin</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62"/>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440" name="Google Shape;1440;p62"/>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Table of Contents</a:t>
            </a:r>
            <a:endParaRPr b="0" i="0" sz="4800" u="none" cap="none" strike="noStrike">
              <a:solidFill>
                <a:srgbClr val="741B47"/>
              </a:solidFill>
              <a:latin typeface="Raleway Medium"/>
              <a:ea typeface="Raleway Medium"/>
              <a:cs typeface="Raleway Medium"/>
              <a:sym typeface="Raleway Medium"/>
            </a:endParaRPr>
          </a:p>
        </p:txBody>
      </p:sp>
      <p:sp>
        <p:nvSpPr>
          <p:cNvPr id="1441" name="Google Shape;1441;p62"/>
          <p:cNvSpPr txBox="1"/>
          <p:nvPr>
            <p:ph idx="4294967295" type="subTitle"/>
          </p:nvPr>
        </p:nvSpPr>
        <p:spPr>
          <a:xfrm>
            <a:off x="650850" y="1180331"/>
            <a:ext cx="7842300" cy="2748300"/>
          </a:xfrm>
          <a:prstGeom prst="rect">
            <a:avLst/>
          </a:prstGeom>
          <a:noFill/>
          <a:ln>
            <a:noFill/>
          </a:ln>
        </p:spPr>
        <p:txBody>
          <a:bodyPr anchorCtr="0" anchor="t" bIns="0" lIns="0" spcFirstLastPara="1" rIns="0" wrap="square" tIns="0">
            <a:noAutofit/>
          </a:bodyPr>
          <a:lstStyle/>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Margin Property</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Shorthand Property</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Auto Value</a:t>
            </a:r>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Inherit Value</a:t>
            </a:r>
            <a:endParaRPr b="0" i="0" sz="3600" u="none" cap="none" strike="noStrike">
              <a:solidFill>
                <a:schemeClr val="dk1"/>
              </a:solidFill>
              <a:latin typeface="Raleway"/>
              <a:ea typeface="Raleway"/>
              <a:cs typeface="Raleway"/>
              <a:sym typeface="Raleway"/>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63"/>
          <p:cNvSpPr txBox="1"/>
          <p:nvPr>
            <p:ph type="ctrTitle"/>
          </p:nvPr>
        </p:nvSpPr>
        <p:spPr>
          <a:xfrm>
            <a:off x="1010730" y="2102553"/>
            <a:ext cx="50601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Margin Property</a:t>
            </a:r>
            <a:endParaRPr sz="4000">
              <a:solidFill>
                <a:srgbClr val="741B47"/>
              </a:solidFill>
              <a:latin typeface="Raleway Medium"/>
              <a:ea typeface="Raleway Medium"/>
              <a:cs typeface="Raleway Medium"/>
              <a:sym typeface="Raleway Medium"/>
            </a:endParaRPr>
          </a:p>
        </p:txBody>
      </p:sp>
      <p:sp>
        <p:nvSpPr>
          <p:cNvPr id="1447" name="Google Shape;1447;p63"/>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1</a:t>
            </a:r>
            <a:endParaRPr b="1" i="0" sz="3600" u="none" cap="none" strike="noStrike">
              <a:solidFill>
                <a:schemeClr val="lt1"/>
              </a:solidFill>
              <a:latin typeface="Barlow"/>
              <a:ea typeface="Barlow"/>
              <a:cs typeface="Barlow"/>
              <a:sym typeface="Barlow"/>
            </a:endParaRPr>
          </a:p>
        </p:txBody>
      </p:sp>
      <p:grpSp>
        <p:nvGrpSpPr>
          <p:cNvPr id="1448" name="Google Shape;1448;p63"/>
          <p:cNvGrpSpPr/>
          <p:nvPr/>
        </p:nvGrpSpPr>
        <p:grpSpPr>
          <a:xfrm>
            <a:off x="5796744" y="1573487"/>
            <a:ext cx="2928488" cy="3139481"/>
            <a:chOff x="2183550" y="65875"/>
            <a:chExt cx="4483981" cy="4807045"/>
          </a:xfrm>
        </p:grpSpPr>
        <p:sp>
          <p:nvSpPr>
            <p:cNvPr id="1449" name="Google Shape;1449;p63"/>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0" name="Google Shape;1450;p63"/>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1" name="Google Shape;1451;p63"/>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2" name="Google Shape;1452;p63"/>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3" name="Google Shape;1453;p63"/>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4" name="Google Shape;1454;p63"/>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5" name="Google Shape;1455;p63"/>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6" name="Google Shape;1456;p63"/>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7" name="Google Shape;1457;p63"/>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8" name="Google Shape;1458;p63"/>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9" name="Google Shape;1459;p63"/>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0" name="Google Shape;1460;p63"/>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1" name="Google Shape;1461;p63"/>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2" name="Google Shape;1462;p63"/>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3" name="Google Shape;1463;p63"/>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4" name="Google Shape;1464;p63"/>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5" name="Google Shape;1465;p63"/>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6" name="Google Shape;1466;p63"/>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7" name="Google Shape;1467;p63"/>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8" name="Google Shape;1468;p63"/>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9" name="Google Shape;1469;p63"/>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0" name="Google Shape;1470;p63"/>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471" name="Google Shape;1471;p63"/>
            <p:cNvGrpSpPr/>
            <p:nvPr/>
          </p:nvGrpSpPr>
          <p:grpSpPr>
            <a:xfrm>
              <a:off x="2428704" y="3970322"/>
              <a:ext cx="350131" cy="370523"/>
              <a:chOff x="4512354" y="4952197"/>
              <a:chExt cx="350131" cy="370523"/>
            </a:xfrm>
          </p:grpSpPr>
          <p:grpSp>
            <p:nvGrpSpPr>
              <p:cNvPr id="1472" name="Google Shape;1472;p63"/>
              <p:cNvGrpSpPr/>
              <p:nvPr/>
            </p:nvGrpSpPr>
            <p:grpSpPr>
              <a:xfrm>
                <a:off x="4512354" y="5116449"/>
                <a:ext cx="343196" cy="206271"/>
                <a:chOff x="4512354" y="5116449"/>
                <a:chExt cx="343196" cy="206271"/>
              </a:xfrm>
            </p:grpSpPr>
            <p:sp>
              <p:nvSpPr>
                <p:cNvPr id="1473" name="Google Shape;1473;p63"/>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4" name="Google Shape;1474;p63"/>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5" name="Google Shape;1475;p63"/>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476" name="Google Shape;1476;p63"/>
                <p:cNvGrpSpPr/>
                <p:nvPr/>
              </p:nvGrpSpPr>
              <p:grpSpPr>
                <a:xfrm>
                  <a:off x="4592868" y="5212556"/>
                  <a:ext cx="96807" cy="56007"/>
                  <a:chOff x="4592868" y="5212556"/>
                  <a:chExt cx="96807" cy="56007"/>
                </a:xfrm>
              </p:grpSpPr>
              <p:sp>
                <p:nvSpPr>
                  <p:cNvPr id="1477" name="Google Shape;1477;p63"/>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8" name="Google Shape;1478;p63"/>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479" name="Google Shape;1479;p63"/>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0" name="Google Shape;1480;p63"/>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1" name="Google Shape;1481;p63"/>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2" name="Google Shape;1482;p63"/>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3" name="Google Shape;1483;p63"/>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4" name="Google Shape;1484;p63"/>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5" name="Google Shape;1485;p63"/>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6" name="Google Shape;1486;p63"/>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7" name="Google Shape;1487;p63"/>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8" name="Google Shape;1488;p63"/>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9" name="Google Shape;1489;p63"/>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0" name="Google Shape;1490;p63"/>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1" name="Google Shape;1491;p63"/>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2" name="Google Shape;1492;p63"/>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3" name="Google Shape;1493;p63"/>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4" name="Google Shape;1494;p63"/>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5" name="Google Shape;1495;p63"/>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6" name="Google Shape;1496;p63"/>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7" name="Google Shape;1497;p63"/>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8" name="Google Shape;1498;p63"/>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9" name="Google Shape;1499;p63"/>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0" name="Google Shape;1500;p63"/>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1" name="Google Shape;1501;p63"/>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2" name="Google Shape;1502;p63"/>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3" name="Google Shape;1503;p63"/>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4" name="Google Shape;1504;p63"/>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5" name="Google Shape;1505;p63"/>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6" name="Google Shape;1506;p63"/>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7" name="Google Shape;1507;p63"/>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8" name="Google Shape;1508;p63"/>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9" name="Google Shape;1509;p63"/>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0" name="Google Shape;1510;p63"/>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1" name="Google Shape;1511;p63"/>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2" name="Google Shape;1512;p63"/>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3" name="Google Shape;1513;p63"/>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4" name="Google Shape;1514;p63"/>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5" name="Google Shape;1515;p63"/>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6" name="Google Shape;1516;p63"/>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7" name="Google Shape;1517;p63"/>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8" name="Google Shape;1518;p63"/>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9" name="Google Shape;1519;p63"/>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0" name="Google Shape;1520;p63"/>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1" name="Google Shape;1521;p63"/>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2" name="Google Shape;1522;p63"/>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3" name="Google Shape;1523;p63"/>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4" name="Google Shape;1524;p63"/>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5" name="Google Shape;1525;p63"/>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6" name="Google Shape;1526;p63"/>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7" name="Google Shape;1527;p63"/>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8" name="Google Shape;1528;p63"/>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9" name="Google Shape;1529;p63"/>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0" name="Google Shape;1530;p63"/>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1" name="Google Shape;1531;p63"/>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2" name="Google Shape;1532;p63"/>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3" name="Google Shape;1533;p63"/>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4" name="Google Shape;1534;p63"/>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5" name="Google Shape;1535;p63"/>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6" name="Google Shape;1536;p63"/>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7" name="Google Shape;1537;p63"/>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8" name="Google Shape;1538;p63"/>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9" name="Google Shape;1539;p63"/>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0" name="Google Shape;1540;p63"/>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1" name="Google Shape;1541;p63"/>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2" name="Google Shape;1542;p63"/>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543" name="Google Shape;1543;p63"/>
              <p:cNvGrpSpPr/>
              <p:nvPr/>
            </p:nvGrpSpPr>
            <p:grpSpPr>
              <a:xfrm>
                <a:off x="4655095" y="4952197"/>
                <a:ext cx="207390" cy="280361"/>
                <a:chOff x="4655095" y="4952197"/>
                <a:chExt cx="207390" cy="280361"/>
              </a:xfrm>
            </p:grpSpPr>
            <p:grpSp>
              <p:nvGrpSpPr>
                <p:cNvPr id="1544" name="Google Shape;1544;p63"/>
                <p:cNvGrpSpPr/>
                <p:nvPr/>
              </p:nvGrpSpPr>
              <p:grpSpPr>
                <a:xfrm>
                  <a:off x="4655095" y="4952197"/>
                  <a:ext cx="207390" cy="280361"/>
                  <a:chOff x="4655095" y="4952197"/>
                  <a:chExt cx="207390" cy="280361"/>
                </a:xfrm>
              </p:grpSpPr>
              <p:sp>
                <p:nvSpPr>
                  <p:cNvPr id="1545" name="Google Shape;1545;p63"/>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6" name="Google Shape;1546;p63"/>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7" name="Google Shape;1547;p63"/>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8" name="Google Shape;1548;p63"/>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9" name="Google Shape;1549;p63"/>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550" name="Google Shape;1550;p63"/>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1" name="Google Shape;1551;p63"/>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2" name="Google Shape;1552;p63"/>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553" name="Google Shape;1553;p63"/>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4" name="Google Shape;1554;p63"/>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5" name="Google Shape;1555;p63"/>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6" name="Google Shape;1556;p63"/>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7" name="Google Shape;1557;p63"/>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8" name="Google Shape;1558;p63"/>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9" name="Google Shape;1559;p63"/>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0" name="Google Shape;1560;p63"/>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1" name="Google Shape;1561;p63"/>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2" name="Google Shape;1562;p63"/>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3" name="Google Shape;1563;p63"/>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4" name="Google Shape;1564;p63"/>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5" name="Google Shape;1565;p63"/>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6" name="Google Shape;1566;p63"/>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7" name="Google Shape;1567;p63"/>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8" name="Google Shape;1568;p63"/>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9" name="Google Shape;1569;p63"/>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0" name="Google Shape;1570;p63"/>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1" name="Google Shape;1571;p63"/>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2" name="Google Shape;1572;p63"/>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3" name="Google Shape;1573;p63"/>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4" name="Google Shape;1574;p63"/>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5" name="Google Shape;1575;p63"/>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6" name="Google Shape;1576;p63"/>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7" name="Google Shape;1577;p63"/>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8" name="Google Shape;1578;p63"/>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9" name="Google Shape;1579;p63"/>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0" name="Google Shape;1580;p63"/>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1" name="Google Shape;1581;p63"/>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582" name="Google Shape;1582;p63"/>
            <p:cNvGrpSpPr/>
            <p:nvPr/>
          </p:nvGrpSpPr>
          <p:grpSpPr>
            <a:xfrm>
              <a:off x="6161826" y="4215479"/>
              <a:ext cx="350681" cy="265782"/>
              <a:chOff x="6621095" y="1452181"/>
              <a:chExt cx="330893" cy="250785"/>
            </a:xfrm>
          </p:grpSpPr>
          <p:sp>
            <p:nvSpPr>
              <p:cNvPr id="1583" name="Google Shape;1583;p6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4" name="Google Shape;1584;p6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5" name="Google Shape;1585;p6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6" name="Google Shape;1586;p6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7" name="Google Shape;1587;p6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6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593" name="Google Shape;1593;p64"/>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Margin Property</a:t>
            </a:r>
            <a:endParaRPr sz="4000">
              <a:solidFill>
                <a:srgbClr val="741B47"/>
              </a:solidFill>
              <a:latin typeface="Raleway Medium"/>
              <a:ea typeface="Raleway Medium"/>
              <a:cs typeface="Raleway Medium"/>
              <a:sym typeface="Raleway Medium"/>
            </a:endParaRPr>
          </a:p>
        </p:txBody>
      </p:sp>
      <p:sp>
        <p:nvSpPr>
          <p:cNvPr id="1594" name="Google Shape;1594;p64"/>
          <p:cNvSpPr/>
          <p:nvPr/>
        </p:nvSpPr>
        <p:spPr>
          <a:xfrm>
            <a:off x="431800" y="1168822"/>
            <a:ext cx="7457700" cy="28008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The margin property is used to create space outside of the borders of the element. There are 4 different properties for setting the margin for each side of an element:</a:t>
            </a:r>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 margin-top</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 margin-right</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 margin-bottom</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 margin-left</a:t>
            </a:r>
            <a:endParaRPr/>
          </a:p>
        </p:txBody>
      </p:sp>
      <p:pic>
        <p:nvPicPr>
          <p:cNvPr id="1595" name="Google Shape;1595;p64"/>
          <p:cNvPicPr preferRelativeResize="0"/>
          <p:nvPr/>
        </p:nvPicPr>
        <p:blipFill>
          <a:blip r:embed="rId3">
            <a:alphaModFix/>
          </a:blip>
          <a:stretch>
            <a:fillRect/>
          </a:stretch>
        </p:blipFill>
        <p:spPr>
          <a:xfrm>
            <a:off x="3482288" y="1879850"/>
            <a:ext cx="4562475" cy="29527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6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601" name="Google Shape;1601;p65"/>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Margin Property</a:t>
            </a:r>
            <a:endParaRPr sz="4000">
              <a:solidFill>
                <a:srgbClr val="741B47"/>
              </a:solidFill>
              <a:latin typeface="Raleway Medium"/>
              <a:ea typeface="Raleway Medium"/>
              <a:cs typeface="Raleway Medium"/>
              <a:sym typeface="Raleway Medium"/>
            </a:endParaRPr>
          </a:p>
        </p:txBody>
      </p:sp>
      <p:sp>
        <p:nvSpPr>
          <p:cNvPr id="1602" name="Google Shape;1602;p65"/>
          <p:cNvSpPr/>
          <p:nvPr/>
        </p:nvSpPr>
        <p:spPr>
          <a:xfrm>
            <a:off x="431800" y="1168822"/>
            <a:ext cx="7457700" cy="2308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Margin properties can have the following values:</a:t>
            </a:r>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1" i="0" lang="tr-TR" sz="1600" u="none" cap="none" strike="noStrike">
                <a:solidFill>
                  <a:srgbClr val="C27BA0"/>
                </a:solidFill>
                <a:latin typeface="Raleway SemiBold"/>
                <a:ea typeface="Raleway SemiBold"/>
                <a:cs typeface="Raleway SemiBold"/>
                <a:sym typeface="Raleway SemiBold"/>
              </a:rPr>
              <a:t>auto:</a:t>
            </a:r>
            <a:r>
              <a:rPr b="0" i="0" lang="tr-TR" sz="1600" u="none" cap="none" strike="noStrike">
                <a:solidFill>
                  <a:schemeClr val="dk1"/>
                </a:solidFill>
                <a:latin typeface="Raleway SemiBold"/>
                <a:ea typeface="Raleway SemiBold"/>
                <a:cs typeface="Raleway SemiBold"/>
                <a:sym typeface="Raleway SemiBold"/>
              </a:rPr>
              <a:t> The length of the margin is calculated automatically.</a:t>
            </a:r>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1" i="0" lang="tr-TR" sz="1600" u="none" cap="none" strike="noStrike">
                <a:solidFill>
                  <a:srgbClr val="C27BA0"/>
                </a:solidFill>
                <a:latin typeface="Raleway SemiBold"/>
                <a:ea typeface="Raleway SemiBold"/>
                <a:cs typeface="Raleway SemiBold"/>
                <a:sym typeface="Raleway SemiBold"/>
              </a:rPr>
              <a:t>-/+ numbers: </a:t>
            </a:r>
            <a:r>
              <a:rPr b="0" i="0" lang="tr-TR" sz="1600" u="none" cap="none" strike="noStrike">
                <a:solidFill>
                  <a:schemeClr val="dk1"/>
                </a:solidFill>
                <a:latin typeface="Raleway SemiBold"/>
                <a:ea typeface="Raleway SemiBold"/>
                <a:cs typeface="Raleway SemiBold"/>
                <a:sym typeface="Raleway SemiBold"/>
              </a:rPr>
              <a:t>Length of the margin is defined in px, rem, em, cm, etc.</a:t>
            </a:r>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1" i="0" lang="tr-TR" sz="1600" u="none" cap="none" strike="noStrike">
                <a:solidFill>
                  <a:srgbClr val="C27BA0"/>
                </a:solidFill>
                <a:latin typeface="Raleway SemiBold"/>
                <a:ea typeface="Raleway SemiBold"/>
                <a:cs typeface="Raleway SemiBold"/>
                <a:sym typeface="Raleway SemiBold"/>
              </a:rPr>
              <a:t>%: </a:t>
            </a:r>
            <a:r>
              <a:rPr b="0" i="0" lang="tr-TR" sz="1600" u="none" cap="none" strike="noStrike">
                <a:solidFill>
                  <a:schemeClr val="dk1"/>
                </a:solidFill>
                <a:latin typeface="Raleway SemiBold"/>
                <a:ea typeface="Raleway SemiBold"/>
                <a:cs typeface="Raleway SemiBold"/>
                <a:sym typeface="Raleway SemiBold"/>
              </a:rPr>
              <a:t>Length of the margin is in % of the width of the containing element.</a:t>
            </a:r>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1" i="0" lang="tr-TR" sz="1600" u="none" cap="none" strike="noStrike">
                <a:solidFill>
                  <a:srgbClr val="C27BA0"/>
                </a:solidFill>
                <a:latin typeface="Raleway SemiBold"/>
                <a:ea typeface="Raleway SemiBold"/>
                <a:cs typeface="Raleway SemiBold"/>
                <a:sym typeface="Raleway SemiBold"/>
              </a:rPr>
              <a:t>inherit: </a:t>
            </a:r>
            <a:r>
              <a:rPr b="0" i="0" lang="tr-TR" sz="1600" u="none" cap="none" strike="noStrike">
                <a:solidFill>
                  <a:schemeClr val="dk1"/>
                </a:solidFill>
                <a:latin typeface="Raleway SemiBold"/>
                <a:ea typeface="Raleway SemiBold"/>
                <a:cs typeface="Raleway SemiBold"/>
                <a:sym typeface="Raleway SemiBold"/>
              </a:rPr>
              <a:t>Length of the margin is inherited from the parent.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6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608" name="Google Shape;1608;p66"/>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Margin Property</a:t>
            </a:r>
            <a:endParaRPr sz="4000">
              <a:solidFill>
                <a:srgbClr val="741B47"/>
              </a:solidFill>
              <a:latin typeface="Raleway Medium"/>
              <a:ea typeface="Raleway Medium"/>
              <a:cs typeface="Raleway Medium"/>
              <a:sym typeface="Raleway Medium"/>
            </a:endParaRPr>
          </a:p>
        </p:txBody>
      </p:sp>
      <p:grpSp>
        <p:nvGrpSpPr>
          <p:cNvPr id="1609" name="Google Shape;1609;p66"/>
          <p:cNvGrpSpPr/>
          <p:nvPr/>
        </p:nvGrpSpPr>
        <p:grpSpPr>
          <a:xfrm>
            <a:off x="304800" y="800100"/>
            <a:ext cx="8407291" cy="1043100"/>
            <a:chOff x="0" y="0"/>
            <a:chExt cx="8407291" cy="1043100"/>
          </a:xfrm>
        </p:grpSpPr>
        <p:sp>
          <p:nvSpPr>
            <p:cNvPr id="1610" name="Google Shape;1610;p66"/>
            <p:cNvSpPr/>
            <p:nvPr/>
          </p:nvSpPr>
          <p:spPr>
            <a:xfrm>
              <a:off x="2640091" y="0"/>
              <a:ext cx="5767200" cy="10431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6"/>
            <p:cNvSpPr txBox="1"/>
            <p:nvPr/>
          </p:nvSpPr>
          <p:spPr>
            <a:xfrm>
              <a:off x="2640091" y="130402"/>
              <a:ext cx="5376000" cy="782400"/>
            </a:xfrm>
            <a:prstGeom prst="rect">
              <a:avLst/>
            </a:prstGeom>
            <a:noFill/>
            <a:ln>
              <a:noFill/>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The margin property is used to create space outside of the borders of the element. </a:t>
              </a:r>
              <a:endParaRPr b="0" i="0" sz="1600" u="none" cap="none" strike="noStrike">
                <a:solidFill>
                  <a:srgbClr val="FFFFFF"/>
                </a:solidFill>
                <a:latin typeface="Arial"/>
                <a:ea typeface="Arial"/>
                <a:cs typeface="Arial"/>
                <a:sym typeface="Arial"/>
              </a:endParaRPr>
            </a:p>
          </p:txBody>
        </p:sp>
        <p:sp>
          <p:nvSpPr>
            <p:cNvPr id="1612" name="Google Shape;1612;p66"/>
            <p:cNvSpPr/>
            <p:nvPr/>
          </p:nvSpPr>
          <p:spPr>
            <a:xfrm>
              <a:off x="0" y="159643"/>
              <a:ext cx="2640000" cy="7056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6"/>
            <p:cNvSpPr txBox="1"/>
            <p:nvPr/>
          </p:nvSpPr>
          <p:spPr>
            <a:xfrm>
              <a:off x="34450" y="194093"/>
              <a:ext cx="2571300" cy="6369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tr-TR" sz="2000" u="none" cap="none" strike="noStrike">
                  <a:solidFill>
                    <a:srgbClr val="FFFFFF"/>
                  </a:solidFill>
                  <a:latin typeface="Arial"/>
                  <a:ea typeface="Arial"/>
                  <a:cs typeface="Arial"/>
                  <a:sym typeface="Arial"/>
                </a:rPr>
                <a:t>Margin Property</a:t>
              </a:r>
              <a:endParaRPr b="0" i="0" sz="2000" u="none" cap="none" strike="noStrike">
                <a:solidFill>
                  <a:srgbClr val="FFFFFF"/>
                </a:solidFill>
                <a:latin typeface="Arial"/>
                <a:ea typeface="Arial"/>
                <a:cs typeface="Arial"/>
                <a:sym typeface="Arial"/>
              </a:endParaRPr>
            </a:p>
          </p:txBody>
        </p:sp>
      </p:grpSp>
      <p:pic>
        <p:nvPicPr>
          <p:cNvPr id="1614" name="Google Shape;1614;p66"/>
          <p:cNvPicPr preferRelativeResize="0"/>
          <p:nvPr/>
        </p:nvPicPr>
        <p:blipFill rotWithShape="1">
          <a:blip r:embed="rId3">
            <a:alphaModFix/>
          </a:blip>
          <a:srcRect b="0" l="0" r="0" t="0"/>
          <a:stretch/>
        </p:blipFill>
        <p:spPr>
          <a:xfrm>
            <a:off x="1428777" y="1843314"/>
            <a:ext cx="6286446" cy="319115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1" name="Google Shape;81;p13"/>
          <p:cNvSpPr/>
          <p:nvPr/>
        </p:nvSpPr>
        <p:spPr>
          <a:xfrm>
            <a:off x="2350025" y="859900"/>
            <a:ext cx="4654800" cy="58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tr-TR" sz="3000" u="none" cap="none" strike="noStrike">
                <a:solidFill>
                  <a:srgbClr val="000000"/>
                </a:solidFill>
                <a:latin typeface="Arial"/>
                <a:ea typeface="Arial"/>
                <a:cs typeface="Arial"/>
                <a:sym typeface="Arial"/>
              </a:rPr>
              <a:t>C</a:t>
            </a:r>
            <a:r>
              <a:rPr b="0" i="0" lang="tr-TR" sz="3000" u="none" cap="none" strike="noStrike">
                <a:solidFill>
                  <a:srgbClr val="000000"/>
                </a:solidFill>
                <a:latin typeface="Arial"/>
                <a:ea typeface="Arial"/>
                <a:cs typeface="Arial"/>
                <a:sym typeface="Arial"/>
              </a:rPr>
              <a:t>ascading </a:t>
            </a:r>
            <a:r>
              <a:rPr b="1" i="0" lang="tr-TR" sz="3000" u="none" cap="none" strike="noStrike">
                <a:solidFill>
                  <a:srgbClr val="000000"/>
                </a:solidFill>
                <a:latin typeface="Arial"/>
                <a:ea typeface="Arial"/>
                <a:cs typeface="Arial"/>
                <a:sym typeface="Arial"/>
              </a:rPr>
              <a:t>S</a:t>
            </a:r>
            <a:r>
              <a:rPr b="0" i="0" lang="tr-TR" sz="3000" u="none" cap="none" strike="noStrike">
                <a:solidFill>
                  <a:srgbClr val="000000"/>
                </a:solidFill>
                <a:latin typeface="Arial"/>
                <a:ea typeface="Arial"/>
                <a:cs typeface="Arial"/>
                <a:sym typeface="Arial"/>
              </a:rPr>
              <a:t>tyle </a:t>
            </a:r>
            <a:r>
              <a:rPr b="1" i="0" lang="tr-TR" sz="3000" u="none" cap="none" strike="noStrike">
                <a:solidFill>
                  <a:srgbClr val="000000"/>
                </a:solidFill>
                <a:latin typeface="Arial"/>
                <a:ea typeface="Arial"/>
                <a:cs typeface="Arial"/>
                <a:sym typeface="Arial"/>
              </a:rPr>
              <a:t>S</a:t>
            </a:r>
            <a:r>
              <a:rPr b="0" i="0" lang="tr-TR" sz="3000" u="none" cap="none" strike="noStrike">
                <a:solidFill>
                  <a:srgbClr val="000000"/>
                </a:solidFill>
                <a:latin typeface="Arial"/>
                <a:ea typeface="Arial"/>
                <a:cs typeface="Arial"/>
                <a:sym typeface="Arial"/>
              </a:rPr>
              <a:t>heets</a:t>
            </a:r>
            <a:endParaRPr b="0" i="0" sz="3000" u="none" cap="none" strike="noStrike">
              <a:solidFill>
                <a:srgbClr val="000000"/>
              </a:solidFill>
              <a:latin typeface="Arial"/>
              <a:ea typeface="Arial"/>
              <a:cs typeface="Arial"/>
              <a:sym typeface="Arial"/>
            </a:endParaRPr>
          </a:p>
        </p:txBody>
      </p:sp>
      <p:sp>
        <p:nvSpPr>
          <p:cNvPr id="82" name="Google Shape;82;p13"/>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CSS?</a:t>
            </a:r>
            <a:endParaRPr sz="4000">
              <a:solidFill>
                <a:srgbClr val="741B47"/>
              </a:solidFill>
              <a:latin typeface="Raleway Medium"/>
              <a:ea typeface="Raleway Medium"/>
              <a:cs typeface="Raleway Medium"/>
              <a:sym typeface="Raleway Medium"/>
            </a:endParaRPr>
          </a:p>
        </p:txBody>
      </p:sp>
      <p:pic>
        <p:nvPicPr>
          <p:cNvPr id="83" name="Google Shape;83;p13"/>
          <p:cNvPicPr preferRelativeResize="0"/>
          <p:nvPr/>
        </p:nvPicPr>
        <p:blipFill>
          <a:blip r:embed="rId3">
            <a:alphaModFix/>
          </a:blip>
          <a:stretch>
            <a:fillRect/>
          </a:stretch>
        </p:blipFill>
        <p:spPr>
          <a:xfrm>
            <a:off x="235300" y="1500800"/>
            <a:ext cx="5067366" cy="2795500"/>
          </a:xfrm>
          <a:prstGeom prst="rect">
            <a:avLst/>
          </a:prstGeom>
          <a:noFill/>
          <a:ln>
            <a:noFill/>
          </a:ln>
        </p:spPr>
      </p:pic>
      <p:pic>
        <p:nvPicPr>
          <p:cNvPr id="84" name="Google Shape;84;p13"/>
          <p:cNvPicPr preferRelativeResize="0"/>
          <p:nvPr/>
        </p:nvPicPr>
        <p:blipFill>
          <a:blip r:embed="rId4">
            <a:alphaModFix/>
          </a:blip>
          <a:stretch>
            <a:fillRect/>
          </a:stretch>
        </p:blipFill>
        <p:spPr>
          <a:xfrm>
            <a:off x="5715141" y="1500800"/>
            <a:ext cx="2857500" cy="27527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67"/>
          <p:cNvSpPr txBox="1"/>
          <p:nvPr>
            <p:ph type="ctrTitle"/>
          </p:nvPr>
        </p:nvSpPr>
        <p:spPr>
          <a:xfrm>
            <a:off x="1010729" y="2102553"/>
            <a:ext cx="53103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Shorthand Property</a:t>
            </a:r>
            <a:endParaRPr sz="4000">
              <a:solidFill>
                <a:srgbClr val="741B47"/>
              </a:solidFill>
              <a:latin typeface="Raleway Medium"/>
              <a:ea typeface="Raleway Medium"/>
              <a:cs typeface="Raleway Medium"/>
              <a:sym typeface="Raleway Medium"/>
            </a:endParaRPr>
          </a:p>
        </p:txBody>
      </p:sp>
      <p:sp>
        <p:nvSpPr>
          <p:cNvPr id="1620" name="Google Shape;1620;p67"/>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2</a:t>
            </a:r>
            <a:endParaRPr b="1" i="0" sz="3600" u="none" cap="none" strike="noStrike">
              <a:solidFill>
                <a:schemeClr val="lt1"/>
              </a:solidFill>
              <a:latin typeface="Barlow"/>
              <a:ea typeface="Barlow"/>
              <a:cs typeface="Barlow"/>
              <a:sym typeface="Barlow"/>
            </a:endParaRPr>
          </a:p>
        </p:txBody>
      </p:sp>
      <p:grpSp>
        <p:nvGrpSpPr>
          <p:cNvPr id="1621" name="Google Shape;1621;p67"/>
          <p:cNvGrpSpPr/>
          <p:nvPr/>
        </p:nvGrpSpPr>
        <p:grpSpPr>
          <a:xfrm>
            <a:off x="5924340" y="1573487"/>
            <a:ext cx="2928488" cy="3139481"/>
            <a:chOff x="2183550" y="65875"/>
            <a:chExt cx="4483981" cy="4807045"/>
          </a:xfrm>
        </p:grpSpPr>
        <p:sp>
          <p:nvSpPr>
            <p:cNvPr id="1622" name="Google Shape;1622;p67"/>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3" name="Google Shape;1623;p67"/>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4" name="Google Shape;1624;p67"/>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5" name="Google Shape;1625;p67"/>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6" name="Google Shape;1626;p67"/>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7" name="Google Shape;1627;p67"/>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8" name="Google Shape;1628;p67"/>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9" name="Google Shape;1629;p67"/>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0" name="Google Shape;1630;p67"/>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1" name="Google Shape;1631;p67"/>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2" name="Google Shape;1632;p67"/>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3" name="Google Shape;1633;p67"/>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4" name="Google Shape;1634;p67"/>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5" name="Google Shape;1635;p67"/>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6" name="Google Shape;1636;p67"/>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7" name="Google Shape;1637;p67"/>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8" name="Google Shape;1638;p67"/>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9" name="Google Shape;1639;p67"/>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0" name="Google Shape;1640;p67"/>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1" name="Google Shape;1641;p67"/>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2" name="Google Shape;1642;p67"/>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3" name="Google Shape;1643;p67"/>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644" name="Google Shape;1644;p67"/>
            <p:cNvGrpSpPr/>
            <p:nvPr/>
          </p:nvGrpSpPr>
          <p:grpSpPr>
            <a:xfrm>
              <a:off x="2428704" y="3970322"/>
              <a:ext cx="350131" cy="370523"/>
              <a:chOff x="4512354" y="4952197"/>
              <a:chExt cx="350131" cy="370523"/>
            </a:xfrm>
          </p:grpSpPr>
          <p:grpSp>
            <p:nvGrpSpPr>
              <p:cNvPr id="1645" name="Google Shape;1645;p67"/>
              <p:cNvGrpSpPr/>
              <p:nvPr/>
            </p:nvGrpSpPr>
            <p:grpSpPr>
              <a:xfrm>
                <a:off x="4512354" y="5116449"/>
                <a:ext cx="343196" cy="206271"/>
                <a:chOff x="4512354" y="5116449"/>
                <a:chExt cx="343196" cy="206271"/>
              </a:xfrm>
            </p:grpSpPr>
            <p:sp>
              <p:nvSpPr>
                <p:cNvPr id="1646" name="Google Shape;1646;p67"/>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7" name="Google Shape;1647;p67"/>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8" name="Google Shape;1648;p67"/>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649" name="Google Shape;1649;p67"/>
                <p:cNvGrpSpPr/>
                <p:nvPr/>
              </p:nvGrpSpPr>
              <p:grpSpPr>
                <a:xfrm>
                  <a:off x="4592868" y="5212556"/>
                  <a:ext cx="96807" cy="56007"/>
                  <a:chOff x="4592868" y="5212556"/>
                  <a:chExt cx="96807" cy="56007"/>
                </a:xfrm>
              </p:grpSpPr>
              <p:sp>
                <p:nvSpPr>
                  <p:cNvPr id="1650" name="Google Shape;1650;p67"/>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1" name="Google Shape;1651;p67"/>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652" name="Google Shape;1652;p67"/>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3" name="Google Shape;1653;p67"/>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4" name="Google Shape;1654;p67"/>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5" name="Google Shape;1655;p67"/>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6" name="Google Shape;1656;p67"/>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7" name="Google Shape;1657;p67"/>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8" name="Google Shape;1658;p67"/>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9" name="Google Shape;1659;p67"/>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0" name="Google Shape;1660;p67"/>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1" name="Google Shape;1661;p67"/>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2" name="Google Shape;1662;p67"/>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3" name="Google Shape;1663;p67"/>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4" name="Google Shape;1664;p67"/>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5" name="Google Shape;1665;p67"/>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6" name="Google Shape;1666;p67"/>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7" name="Google Shape;1667;p67"/>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8" name="Google Shape;1668;p67"/>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9" name="Google Shape;1669;p67"/>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0" name="Google Shape;1670;p67"/>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1" name="Google Shape;1671;p67"/>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2" name="Google Shape;1672;p67"/>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3" name="Google Shape;1673;p67"/>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4" name="Google Shape;1674;p67"/>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5" name="Google Shape;1675;p67"/>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6" name="Google Shape;1676;p67"/>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7" name="Google Shape;1677;p67"/>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8" name="Google Shape;1678;p67"/>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9" name="Google Shape;1679;p67"/>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0" name="Google Shape;1680;p67"/>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1" name="Google Shape;1681;p67"/>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2" name="Google Shape;1682;p67"/>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3" name="Google Shape;1683;p67"/>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4" name="Google Shape;1684;p67"/>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5" name="Google Shape;1685;p67"/>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6" name="Google Shape;1686;p67"/>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7" name="Google Shape;1687;p67"/>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8" name="Google Shape;1688;p67"/>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9" name="Google Shape;1689;p67"/>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0" name="Google Shape;1690;p67"/>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1" name="Google Shape;1691;p67"/>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2" name="Google Shape;1692;p67"/>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3" name="Google Shape;1693;p67"/>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4" name="Google Shape;1694;p67"/>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5" name="Google Shape;1695;p67"/>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6" name="Google Shape;1696;p67"/>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7" name="Google Shape;1697;p67"/>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8" name="Google Shape;1698;p67"/>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9" name="Google Shape;1699;p67"/>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0" name="Google Shape;1700;p67"/>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1" name="Google Shape;1701;p67"/>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2" name="Google Shape;1702;p67"/>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3" name="Google Shape;1703;p67"/>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4" name="Google Shape;1704;p67"/>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5" name="Google Shape;1705;p67"/>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6" name="Google Shape;1706;p67"/>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7" name="Google Shape;1707;p67"/>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8" name="Google Shape;1708;p67"/>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9" name="Google Shape;1709;p67"/>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0" name="Google Shape;1710;p67"/>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1" name="Google Shape;1711;p67"/>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2" name="Google Shape;1712;p67"/>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3" name="Google Shape;1713;p67"/>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4" name="Google Shape;1714;p67"/>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5" name="Google Shape;1715;p67"/>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716" name="Google Shape;1716;p67"/>
              <p:cNvGrpSpPr/>
              <p:nvPr/>
            </p:nvGrpSpPr>
            <p:grpSpPr>
              <a:xfrm>
                <a:off x="4655095" y="4952197"/>
                <a:ext cx="207390" cy="280361"/>
                <a:chOff x="4655095" y="4952197"/>
                <a:chExt cx="207390" cy="280361"/>
              </a:xfrm>
            </p:grpSpPr>
            <p:grpSp>
              <p:nvGrpSpPr>
                <p:cNvPr id="1717" name="Google Shape;1717;p67"/>
                <p:cNvGrpSpPr/>
                <p:nvPr/>
              </p:nvGrpSpPr>
              <p:grpSpPr>
                <a:xfrm>
                  <a:off x="4655095" y="4952197"/>
                  <a:ext cx="207390" cy="280361"/>
                  <a:chOff x="4655095" y="4952197"/>
                  <a:chExt cx="207390" cy="280361"/>
                </a:xfrm>
              </p:grpSpPr>
              <p:sp>
                <p:nvSpPr>
                  <p:cNvPr id="1718" name="Google Shape;1718;p67"/>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9" name="Google Shape;1719;p67"/>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0" name="Google Shape;1720;p67"/>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1" name="Google Shape;1721;p67"/>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2" name="Google Shape;1722;p67"/>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723" name="Google Shape;1723;p67"/>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4" name="Google Shape;1724;p67"/>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5" name="Google Shape;1725;p67"/>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726" name="Google Shape;1726;p67"/>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7" name="Google Shape;1727;p67"/>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8" name="Google Shape;1728;p67"/>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9" name="Google Shape;1729;p67"/>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0" name="Google Shape;1730;p67"/>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1" name="Google Shape;1731;p67"/>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2" name="Google Shape;1732;p67"/>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3" name="Google Shape;1733;p67"/>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4" name="Google Shape;1734;p67"/>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5" name="Google Shape;1735;p67"/>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6" name="Google Shape;1736;p67"/>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7" name="Google Shape;1737;p67"/>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8" name="Google Shape;1738;p67"/>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9" name="Google Shape;1739;p67"/>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0" name="Google Shape;1740;p67"/>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1" name="Google Shape;1741;p67"/>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2" name="Google Shape;1742;p67"/>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3" name="Google Shape;1743;p67"/>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4" name="Google Shape;1744;p67"/>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5" name="Google Shape;1745;p67"/>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6" name="Google Shape;1746;p67"/>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7" name="Google Shape;1747;p67"/>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8" name="Google Shape;1748;p67"/>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9" name="Google Shape;1749;p67"/>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0" name="Google Shape;1750;p67"/>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1" name="Google Shape;1751;p67"/>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2" name="Google Shape;1752;p67"/>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3" name="Google Shape;1753;p67"/>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4" name="Google Shape;1754;p67"/>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755" name="Google Shape;1755;p67"/>
            <p:cNvGrpSpPr/>
            <p:nvPr/>
          </p:nvGrpSpPr>
          <p:grpSpPr>
            <a:xfrm>
              <a:off x="6161826" y="4215479"/>
              <a:ext cx="350681" cy="265782"/>
              <a:chOff x="6621095" y="1452181"/>
              <a:chExt cx="330893" cy="250785"/>
            </a:xfrm>
          </p:grpSpPr>
          <p:sp>
            <p:nvSpPr>
              <p:cNvPr id="1756" name="Google Shape;1756;p67"/>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7" name="Google Shape;1757;p67"/>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8" name="Google Shape;1758;p67"/>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9" name="Google Shape;1759;p67"/>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0" name="Google Shape;1760;p67"/>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6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766" name="Google Shape;1766;p68"/>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Shorthand Property</a:t>
            </a:r>
            <a:endParaRPr sz="4000">
              <a:solidFill>
                <a:srgbClr val="741B47"/>
              </a:solidFill>
              <a:latin typeface="Raleway Medium"/>
              <a:ea typeface="Raleway Medium"/>
              <a:cs typeface="Raleway Medium"/>
              <a:sym typeface="Raleway Medium"/>
            </a:endParaRPr>
          </a:p>
        </p:txBody>
      </p:sp>
      <p:grpSp>
        <p:nvGrpSpPr>
          <p:cNvPr id="1767" name="Google Shape;1767;p68"/>
          <p:cNvGrpSpPr/>
          <p:nvPr/>
        </p:nvGrpSpPr>
        <p:grpSpPr>
          <a:xfrm>
            <a:off x="304800" y="800609"/>
            <a:ext cx="8407291" cy="1042200"/>
            <a:chOff x="0" y="509"/>
            <a:chExt cx="8407291" cy="1042200"/>
          </a:xfrm>
        </p:grpSpPr>
        <p:sp>
          <p:nvSpPr>
            <p:cNvPr id="1768" name="Google Shape;1768;p68"/>
            <p:cNvSpPr/>
            <p:nvPr/>
          </p:nvSpPr>
          <p:spPr>
            <a:xfrm>
              <a:off x="2640091" y="509"/>
              <a:ext cx="5767200" cy="10422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8"/>
            <p:cNvSpPr txBox="1"/>
            <p:nvPr/>
          </p:nvSpPr>
          <p:spPr>
            <a:xfrm>
              <a:off x="2640091" y="130783"/>
              <a:ext cx="5376600" cy="781500"/>
            </a:xfrm>
            <a:prstGeom prst="rect">
              <a:avLst/>
            </a:prstGeom>
            <a:noFill/>
            <a:ln>
              <a:noFill/>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In this example, 4 margin values are used. The order of the margin values are: </a:t>
              </a:r>
              <a:br>
                <a:rPr b="0" i="0" lang="tr-TR" sz="1600" u="none" cap="none" strike="noStrike">
                  <a:solidFill>
                    <a:srgbClr val="FFFFFF"/>
                  </a:solidFill>
                  <a:latin typeface="Arial"/>
                  <a:ea typeface="Arial"/>
                  <a:cs typeface="Arial"/>
                  <a:sym typeface="Arial"/>
                </a:rPr>
              </a:br>
              <a:r>
                <a:rPr b="0" i="0" lang="tr-TR" sz="1600" u="none" cap="none" strike="noStrike">
                  <a:solidFill>
                    <a:srgbClr val="FFFFFF"/>
                  </a:solidFill>
                  <a:latin typeface="Arial"/>
                  <a:ea typeface="Arial"/>
                  <a:cs typeface="Arial"/>
                  <a:sym typeface="Arial"/>
                </a:rPr>
                <a:t>top margin-right margin-bottom margin-left margin.</a:t>
              </a:r>
              <a:endParaRPr b="0" i="0" sz="1600" u="none" cap="none" strike="noStrike">
                <a:solidFill>
                  <a:srgbClr val="FFFFFF"/>
                </a:solidFill>
                <a:latin typeface="Arial"/>
                <a:ea typeface="Arial"/>
                <a:cs typeface="Arial"/>
                <a:sym typeface="Arial"/>
              </a:endParaRPr>
            </a:p>
          </p:txBody>
        </p:sp>
        <p:sp>
          <p:nvSpPr>
            <p:cNvPr id="1770" name="Google Shape;1770;p68"/>
            <p:cNvSpPr/>
            <p:nvPr/>
          </p:nvSpPr>
          <p:spPr>
            <a:xfrm>
              <a:off x="0" y="159996"/>
              <a:ext cx="2640000" cy="7050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8"/>
            <p:cNvSpPr txBox="1"/>
            <p:nvPr/>
          </p:nvSpPr>
          <p:spPr>
            <a:xfrm>
              <a:off x="34416" y="194412"/>
              <a:ext cx="2571300" cy="6363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tr-TR" sz="2000" u="none" cap="none" strike="noStrike">
                  <a:solidFill>
                    <a:srgbClr val="FFFFFF"/>
                  </a:solidFill>
                  <a:latin typeface="Arial"/>
                  <a:ea typeface="Arial"/>
                  <a:cs typeface="Arial"/>
                  <a:sym typeface="Arial"/>
                </a:rPr>
                <a:t>4 margin values</a:t>
              </a:r>
              <a:endParaRPr b="0" i="0" sz="2000" u="none" cap="none" strike="noStrike">
                <a:solidFill>
                  <a:schemeClr val="lt1"/>
                </a:solidFill>
                <a:latin typeface="Arial"/>
                <a:ea typeface="Arial"/>
                <a:cs typeface="Arial"/>
                <a:sym typeface="Arial"/>
              </a:endParaRPr>
            </a:p>
          </p:txBody>
        </p:sp>
      </p:grpSp>
      <p:pic>
        <p:nvPicPr>
          <p:cNvPr id="1772" name="Google Shape;1772;p68"/>
          <p:cNvPicPr preferRelativeResize="0"/>
          <p:nvPr/>
        </p:nvPicPr>
        <p:blipFill rotWithShape="1">
          <a:blip r:embed="rId3">
            <a:alphaModFix/>
          </a:blip>
          <a:srcRect b="0" l="0" r="0" t="0"/>
          <a:stretch/>
        </p:blipFill>
        <p:spPr>
          <a:xfrm>
            <a:off x="1008385" y="1843314"/>
            <a:ext cx="7127230" cy="312638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sp>
        <p:nvSpPr>
          <p:cNvPr id="1777" name="Google Shape;1777;p6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778" name="Google Shape;1778;p69"/>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Shorthand Property</a:t>
            </a:r>
            <a:endParaRPr sz="4000">
              <a:solidFill>
                <a:srgbClr val="741B47"/>
              </a:solidFill>
              <a:latin typeface="Raleway Medium"/>
              <a:ea typeface="Raleway Medium"/>
              <a:cs typeface="Raleway Medium"/>
              <a:sym typeface="Raleway Medium"/>
            </a:endParaRPr>
          </a:p>
        </p:txBody>
      </p:sp>
      <p:grpSp>
        <p:nvGrpSpPr>
          <p:cNvPr id="1779" name="Google Shape;1779;p69"/>
          <p:cNvGrpSpPr/>
          <p:nvPr/>
        </p:nvGrpSpPr>
        <p:grpSpPr>
          <a:xfrm>
            <a:off x="304800" y="800100"/>
            <a:ext cx="8407291" cy="1043100"/>
            <a:chOff x="0" y="0"/>
            <a:chExt cx="8407291" cy="1043100"/>
          </a:xfrm>
        </p:grpSpPr>
        <p:sp>
          <p:nvSpPr>
            <p:cNvPr id="1780" name="Google Shape;1780;p69"/>
            <p:cNvSpPr/>
            <p:nvPr/>
          </p:nvSpPr>
          <p:spPr>
            <a:xfrm>
              <a:off x="2640091" y="0"/>
              <a:ext cx="5767200" cy="10431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9"/>
            <p:cNvSpPr txBox="1"/>
            <p:nvPr/>
          </p:nvSpPr>
          <p:spPr>
            <a:xfrm>
              <a:off x="2640091" y="130402"/>
              <a:ext cx="5376000" cy="782400"/>
            </a:xfrm>
            <a:prstGeom prst="rect">
              <a:avLst/>
            </a:prstGeom>
            <a:noFill/>
            <a:ln>
              <a:noFill/>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In this example, 3 margin values are used. The order of the margin values are: </a:t>
              </a:r>
              <a:br>
                <a:rPr b="0" i="0" lang="tr-TR" sz="1600" u="none" cap="none" strike="noStrike">
                  <a:solidFill>
                    <a:srgbClr val="FFFFFF"/>
                  </a:solidFill>
                  <a:latin typeface="Arial"/>
                  <a:ea typeface="Arial"/>
                  <a:cs typeface="Arial"/>
                  <a:sym typeface="Arial"/>
                </a:rPr>
              </a:br>
              <a:r>
                <a:rPr b="0" i="0" lang="tr-TR" sz="1600" u="none" cap="none" strike="noStrike">
                  <a:solidFill>
                    <a:srgbClr val="FFFFFF"/>
                  </a:solidFill>
                  <a:latin typeface="Arial"/>
                  <a:ea typeface="Arial"/>
                  <a:cs typeface="Arial"/>
                  <a:sym typeface="Arial"/>
                </a:rPr>
                <a:t>top margin-right/left margins-bottom margin.</a:t>
              </a:r>
              <a:endParaRPr b="0" i="0" sz="1600" u="none" cap="none" strike="noStrike">
                <a:solidFill>
                  <a:srgbClr val="FFFFFF"/>
                </a:solidFill>
                <a:latin typeface="Arial"/>
                <a:ea typeface="Arial"/>
                <a:cs typeface="Arial"/>
                <a:sym typeface="Arial"/>
              </a:endParaRPr>
            </a:p>
          </p:txBody>
        </p:sp>
        <p:sp>
          <p:nvSpPr>
            <p:cNvPr id="1782" name="Google Shape;1782;p69"/>
            <p:cNvSpPr/>
            <p:nvPr/>
          </p:nvSpPr>
          <p:spPr>
            <a:xfrm>
              <a:off x="0" y="159643"/>
              <a:ext cx="2640000" cy="7056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9"/>
            <p:cNvSpPr txBox="1"/>
            <p:nvPr/>
          </p:nvSpPr>
          <p:spPr>
            <a:xfrm>
              <a:off x="34450" y="194093"/>
              <a:ext cx="2571300" cy="6369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tr-TR" sz="2000" u="none" cap="none" strike="noStrike">
                  <a:solidFill>
                    <a:srgbClr val="FFFFFF"/>
                  </a:solidFill>
                  <a:latin typeface="Arial"/>
                  <a:ea typeface="Arial"/>
                  <a:cs typeface="Arial"/>
                  <a:sym typeface="Arial"/>
                </a:rPr>
                <a:t>3 margin values</a:t>
              </a:r>
              <a:endParaRPr b="0" i="0" sz="2000" u="none" cap="none" strike="noStrike">
                <a:solidFill>
                  <a:srgbClr val="FFFFFF"/>
                </a:solidFill>
                <a:latin typeface="Arial"/>
                <a:ea typeface="Arial"/>
                <a:cs typeface="Arial"/>
                <a:sym typeface="Arial"/>
              </a:endParaRPr>
            </a:p>
          </p:txBody>
        </p:sp>
      </p:grpSp>
      <p:pic>
        <p:nvPicPr>
          <p:cNvPr id="1784" name="Google Shape;1784;p69"/>
          <p:cNvPicPr preferRelativeResize="0"/>
          <p:nvPr/>
        </p:nvPicPr>
        <p:blipFill rotWithShape="1">
          <a:blip r:embed="rId3">
            <a:alphaModFix/>
          </a:blip>
          <a:srcRect b="0" l="0" r="0" t="0"/>
          <a:stretch/>
        </p:blipFill>
        <p:spPr>
          <a:xfrm>
            <a:off x="1072077" y="1843314"/>
            <a:ext cx="6999847" cy="315573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7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790" name="Google Shape;1790;p70"/>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Shorthand Property</a:t>
            </a:r>
            <a:endParaRPr sz="4000">
              <a:solidFill>
                <a:srgbClr val="741B47"/>
              </a:solidFill>
              <a:latin typeface="Raleway Medium"/>
              <a:ea typeface="Raleway Medium"/>
              <a:cs typeface="Raleway Medium"/>
              <a:sym typeface="Raleway Medium"/>
            </a:endParaRPr>
          </a:p>
        </p:txBody>
      </p:sp>
      <p:grpSp>
        <p:nvGrpSpPr>
          <p:cNvPr id="1791" name="Google Shape;1791;p70"/>
          <p:cNvGrpSpPr/>
          <p:nvPr/>
        </p:nvGrpSpPr>
        <p:grpSpPr>
          <a:xfrm>
            <a:off x="304800" y="800100"/>
            <a:ext cx="8407291" cy="1043100"/>
            <a:chOff x="0" y="0"/>
            <a:chExt cx="8407291" cy="1043100"/>
          </a:xfrm>
        </p:grpSpPr>
        <p:sp>
          <p:nvSpPr>
            <p:cNvPr id="1792" name="Google Shape;1792;p70"/>
            <p:cNvSpPr/>
            <p:nvPr/>
          </p:nvSpPr>
          <p:spPr>
            <a:xfrm>
              <a:off x="2640091" y="0"/>
              <a:ext cx="5767200" cy="10431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0"/>
            <p:cNvSpPr txBox="1"/>
            <p:nvPr/>
          </p:nvSpPr>
          <p:spPr>
            <a:xfrm>
              <a:off x="2640091" y="130402"/>
              <a:ext cx="5376000" cy="782400"/>
            </a:xfrm>
            <a:prstGeom prst="rect">
              <a:avLst/>
            </a:prstGeom>
            <a:noFill/>
            <a:ln>
              <a:noFill/>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In this example, 2 margin values are used. The order of the margin values are: </a:t>
              </a:r>
              <a:br>
                <a:rPr b="0" i="0" lang="tr-TR" sz="1600" u="none" cap="none" strike="noStrike">
                  <a:solidFill>
                    <a:srgbClr val="FFFFFF"/>
                  </a:solidFill>
                  <a:latin typeface="Arial"/>
                  <a:ea typeface="Arial"/>
                  <a:cs typeface="Arial"/>
                  <a:sym typeface="Arial"/>
                </a:rPr>
              </a:br>
              <a:r>
                <a:rPr b="0" i="0" lang="tr-TR" sz="1600" u="none" cap="none" strike="noStrike">
                  <a:solidFill>
                    <a:srgbClr val="FFFFFF"/>
                  </a:solidFill>
                  <a:latin typeface="Arial"/>
                  <a:ea typeface="Arial"/>
                  <a:cs typeface="Arial"/>
                  <a:sym typeface="Arial"/>
                </a:rPr>
                <a:t>top/bottom margins - right/left margins.</a:t>
              </a:r>
              <a:endParaRPr b="0" i="0" sz="1600" u="none" cap="none" strike="noStrike">
                <a:solidFill>
                  <a:srgbClr val="FFFFFF"/>
                </a:solidFill>
                <a:latin typeface="Arial"/>
                <a:ea typeface="Arial"/>
                <a:cs typeface="Arial"/>
                <a:sym typeface="Arial"/>
              </a:endParaRPr>
            </a:p>
          </p:txBody>
        </p:sp>
        <p:sp>
          <p:nvSpPr>
            <p:cNvPr id="1794" name="Google Shape;1794;p70"/>
            <p:cNvSpPr/>
            <p:nvPr/>
          </p:nvSpPr>
          <p:spPr>
            <a:xfrm>
              <a:off x="0" y="159643"/>
              <a:ext cx="2640000" cy="7056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0"/>
            <p:cNvSpPr txBox="1"/>
            <p:nvPr/>
          </p:nvSpPr>
          <p:spPr>
            <a:xfrm>
              <a:off x="34450" y="194093"/>
              <a:ext cx="2571300" cy="6369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tr-TR" sz="2000" u="none" cap="none" strike="noStrike">
                  <a:solidFill>
                    <a:srgbClr val="FFFFFF"/>
                  </a:solidFill>
                  <a:latin typeface="Arial"/>
                  <a:ea typeface="Arial"/>
                  <a:cs typeface="Arial"/>
                  <a:sym typeface="Arial"/>
                </a:rPr>
                <a:t>2 margin values</a:t>
              </a:r>
              <a:endParaRPr b="0" i="0" sz="2000" u="none" cap="none" strike="noStrike">
                <a:solidFill>
                  <a:srgbClr val="FFFFFF"/>
                </a:solidFill>
                <a:latin typeface="Arial"/>
                <a:ea typeface="Arial"/>
                <a:cs typeface="Arial"/>
                <a:sym typeface="Arial"/>
              </a:endParaRPr>
            </a:p>
          </p:txBody>
        </p:sp>
      </p:grpSp>
      <p:pic>
        <p:nvPicPr>
          <p:cNvPr id="1796" name="Google Shape;1796;p70"/>
          <p:cNvPicPr preferRelativeResize="0"/>
          <p:nvPr/>
        </p:nvPicPr>
        <p:blipFill rotWithShape="1">
          <a:blip r:embed="rId3">
            <a:alphaModFix/>
          </a:blip>
          <a:srcRect b="0" l="0" r="0" t="0"/>
          <a:stretch/>
        </p:blipFill>
        <p:spPr>
          <a:xfrm>
            <a:off x="996383" y="1843314"/>
            <a:ext cx="7151234" cy="3226002"/>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sp>
        <p:nvSpPr>
          <p:cNvPr id="1801" name="Google Shape;1801;p71"/>
          <p:cNvSpPr txBox="1"/>
          <p:nvPr>
            <p:ph type="ctrTitle"/>
          </p:nvPr>
        </p:nvSpPr>
        <p:spPr>
          <a:xfrm>
            <a:off x="1010730" y="2102553"/>
            <a:ext cx="50601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Auto Value</a:t>
            </a:r>
            <a:endParaRPr sz="4000">
              <a:solidFill>
                <a:srgbClr val="741B47"/>
              </a:solidFill>
              <a:latin typeface="Raleway Medium"/>
              <a:ea typeface="Raleway Medium"/>
              <a:cs typeface="Raleway Medium"/>
              <a:sym typeface="Raleway Medium"/>
            </a:endParaRPr>
          </a:p>
        </p:txBody>
      </p:sp>
      <p:sp>
        <p:nvSpPr>
          <p:cNvPr id="1802" name="Google Shape;1802;p71"/>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3</a:t>
            </a:r>
            <a:endParaRPr b="1" i="0" sz="3600" u="none" cap="none" strike="noStrike">
              <a:solidFill>
                <a:schemeClr val="lt1"/>
              </a:solidFill>
              <a:latin typeface="Barlow"/>
              <a:ea typeface="Barlow"/>
              <a:cs typeface="Barlow"/>
              <a:sym typeface="Barlow"/>
            </a:endParaRPr>
          </a:p>
        </p:txBody>
      </p:sp>
      <p:grpSp>
        <p:nvGrpSpPr>
          <p:cNvPr id="1803" name="Google Shape;1803;p71"/>
          <p:cNvGrpSpPr/>
          <p:nvPr/>
        </p:nvGrpSpPr>
        <p:grpSpPr>
          <a:xfrm>
            <a:off x="5796744" y="1573487"/>
            <a:ext cx="2928488" cy="3139481"/>
            <a:chOff x="2183550" y="65875"/>
            <a:chExt cx="4483981" cy="4807045"/>
          </a:xfrm>
        </p:grpSpPr>
        <p:sp>
          <p:nvSpPr>
            <p:cNvPr id="1804" name="Google Shape;1804;p71"/>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5" name="Google Shape;1805;p71"/>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6" name="Google Shape;1806;p71"/>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7" name="Google Shape;1807;p71"/>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8" name="Google Shape;1808;p71"/>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9" name="Google Shape;1809;p71"/>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0" name="Google Shape;1810;p71"/>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1" name="Google Shape;1811;p71"/>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2" name="Google Shape;1812;p71"/>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3" name="Google Shape;1813;p71"/>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4" name="Google Shape;1814;p71"/>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5" name="Google Shape;1815;p71"/>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6" name="Google Shape;1816;p71"/>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7" name="Google Shape;1817;p71"/>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8" name="Google Shape;1818;p71"/>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9" name="Google Shape;1819;p71"/>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0" name="Google Shape;1820;p71"/>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1" name="Google Shape;1821;p71"/>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2" name="Google Shape;1822;p71"/>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3" name="Google Shape;1823;p71"/>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4" name="Google Shape;1824;p71"/>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5" name="Google Shape;1825;p71"/>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826" name="Google Shape;1826;p71"/>
            <p:cNvGrpSpPr/>
            <p:nvPr/>
          </p:nvGrpSpPr>
          <p:grpSpPr>
            <a:xfrm>
              <a:off x="2428704" y="3970322"/>
              <a:ext cx="350131" cy="370523"/>
              <a:chOff x="4512354" y="4952197"/>
              <a:chExt cx="350131" cy="370523"/>
            </a:xfrm>
          </p:grpSpPr>
          <p:grpSp>
            <p:nvGrpSpPr>
              <p:cNvPr id="1827" name="Google Shape;1827;p71"/>
              <p:cNvGrpSpPr/>
              <p:nvPr/>
            </p:nvGrpSpPr>
            <p:grpSpPr>
              <a:xfrm>
                <a:off x="4512354" y="5116449"/>
                <a:ext cx="343196" cy="206271"/>
                <a:chOff x="4512354" y="5116449"/>
                <a:chExt cx="343196" cy="206271"/>
              </a:xfrm>
            </p:grpSpPr>
            <p:sp>
              <p:nvSpPr>
                <p:cNvPr id="1828" name="Google Shape;1828;p71"/>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9" name="Google Shape;1829;p71"/>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0" name="Google Shape;1830;p71"/>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831" name="Google Shape;1831;p71"/>
                <p:cNvGrpSpPr/>
                <p:nvPr/>
              </p:nvGrpSpPr>
              <p:grpSpPr>
                <a:xfrm>
                  <a:off x="4592868" y="5212556"/>
                  <a:ext cx="96807" cy="56007"/>
                  <a:chOff x="4592868" y="5212556"/>
                  <a:chExt cx="96807" cy="56007"/>
                </a:xfrm>
              </p:grpSpPr>
              <p:sp>
                <p:nvSpPr>
                  <p:cNvPr id="1832" name="Google Shape;1832;p71"/>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3" name="Google Shape;1833;p71"/>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834" name="Google Shape;1834;p71"/>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5" name="Google Shape;1835;p71"/>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6" name="Google Shape;1836;p71"/>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7" name="Google Shape;1837;p71"/>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8" name="Google Shape;1838;p71"/>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9" name="Google Shape;1839;p71"/>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0" name="Google Shape;1840;p71"/>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1" name="Google Shape;1841;p71"/>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2" name="Google Shape;1842;p71"/>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3" name="Google Shape;1843;p71"/>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4" name="Google Shape;1844;p71"/>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5" name="Google Shape;1845;p71"/>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6" name="Google Shape;1846;p71"/>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7" name="Google Shape;1847;p71"/>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8" name="Google Shape;1848;p71"/>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9" name="Google Shape;1849;p71"/>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0" name="Google Shape;1850;p71"/>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1" name="Google Shape;1851;p71"/>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2" name="Google Shape;1852;p71"/>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3" name="Google Shape;1853;p71"/>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4" name="Google Shape;1854;p71"/>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5" name="Google Shape;1855;p71"/>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6" name="Google Shape;1856;p71"/>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7" name="Google Shape;1857;p71"/>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8" name="Google Shape;1858;p71"/>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9" name="Google Shape;1859;p71"/>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0" name="Google Shape;1860;p71"/>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1" name="Google Shape;1861;p71"/>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2" name="Google Shape;1862;p71"/>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3" name="Google Shape;1863;p71"/>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4" name="Google Shape;1864;p71"/>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5" name="Google Shape;1865;p71"/>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6" name="Google Shape;1866;p71"/>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7" name="Google Shape;1867;p71"/>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8" name="Google Shape;1868;p71"/>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9" name="Google Shape;1869;p71"/>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0" name="Google Shape;1870;p71"/>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1" name="Google Shape;1871;p71"/>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2" name="Google Shape;1872;p71"/>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3" name="Google Shape;1873;p71"/>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4" name="Google Shape;1874;p71"/>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5" name="Google Shape;1875;p71"/>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6" name="Google Shape;1876;p71"/>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7" name="Google Shape;1877;p71"/>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8" name="Google Shape;1878;p71"/>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9" name="Google Shape;1879;p71"/>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0" name="Google Shape;1880;p71"/>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1" name="Google Shape;1881;p71"/>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2" name="Google Shape;1882;p71"/>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3" name="Google Shape;1883;p71"/>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4" name="Google Shape;1884;p71"/>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5" name="Google Shape;1885;p71"/>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6" name="Google Shape;1886;p71"/>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7" name="Google Shape;1887;p71"/>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8" name="Google Shape;1888;p71"/>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9" name="Google Shape;1889;p71"/>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0" name="Google Shape;1890;p71"/>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1" name="Google Shape;1891;p71"/>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2" name="Google Shape;1892;p71"/>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3" name="Google Shape;1893;p71"/>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4" name="Google Shape;1894;p71"/>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5" name="Google Shape;1895;p71"/>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6" name="Google Shape;1896;p71"/>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7" name="Google Shape;1897;p71"/>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898" name="Google Shape;1898;p71"/>
              <p:cNvGrpSpPr/>
              <p:nvPr/>
            </p:nvGrpSpPr>
            <p:grpSpPr>
              <a:xfrm>
                <a:off x="4655095" y="4952197"/>
                <a:ext cx="207390" cy="280361"/>
                <a:chOff x="4655095" y="4952197"/>
                <a:chExt cx="207390" cy="280361"/>
              </a:xfrm>
            </p:grpSpPr>
            <p:grpSp>
              <p:nvGrpSpPr>
                <p:cNvPr id="1899" name="Google Shape;1899;p71"/>
                <p:cNvGrpSpPr/>
                <p:nvPr/>
              </p:nvGrpSpPr>
              <p:grpSpPr>
                <a:xfrm>
                  <a:off x="4655095" y="4952197"/>
                  <a:ext cx="207390" cy="280361"/>
                  <a:chOff x="4655095" y="4952197"/>
                  <a:chExt cx="207390" cy="280361"/>
                </a:xfrm>
              </p:grpSpPr>
              <p:sp>
                <p:nvSpPr>
                  <p:cNvPr id="1900" name="Google Shape;1900;p71"/>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1" name="Google Shape;1901;p71"/>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2" name="Google Shape;1902;p71"/>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3" name="Google Shape;1903;p71"/>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4" name="Google Shape;1904;p71"/>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905" name="Google Shape;1905;p71"/>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6" name="Google Shape;1906;p71"/>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7" name="Google Shape;1907;p71"/>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908" name="Google Shape;1908;p71"/>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9" name="Google Shape;1909;p71"/>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0" name="Google Shape;1910;p71"/>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1" name="Google Shape;1911;p71"/>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2" name="Google Shape;1912;p71"/>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3" name="Google Shape;1913;p71"/>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4" name="Google Shape;1914;p71"/>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5" name="Google Shape;1915;p71"/>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6" name="Google Shape;1916;p71"/>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7" name="Google Shape;1917;p71"/>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8" name="Google Shape;1918;p71"/>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9" name="Google Shape;1919;p71"/>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0" name="Google Shape;1920;p71"/>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1" name="Google Shape;1921;p71"/>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2" name="Google Shape;1922;p71"/>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3" name="Google Shape;1923;p71"/>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4" name="Google Shape;1924;p71"/>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5" name="Google Shape;1925;p71"/>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6" name="Google Shape;1926;p71"/>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7" name="Google Shape;1927;p71"/>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8" name="Google Shape;1928;p71"/>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9" name="Google Shape;1929;p71"/>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0" name="Google Shape;1930;p71"/>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1" name="Google Shape;1931;p71"/>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2" name="Google Shape;1932;p71"/>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3" name="Google Shape;1933;p71"/>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4" name="Google Shape;1934;p71"/>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5" name="Google Shape;1935;p71"/>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6" name="Google Shape;1936;p71"/>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937" name="Google Shape;1937;p71"/>
            <p:cNvGrpSpPr/>
            <p:nvPr/>
          </p:nvGrpSpPr>
          <p:grpSpPr>
            <a:xfrm>
              <a:off x="6161826" y="4215479"/>
              <a:ext cx="350681" cy="265782"/>
              <a:chOff x="6621095" y="1452181"/>
              <a:chExt cx="330893" cy="250785"/>
            </a:xfrm>
          </p:grpSpPr>
          <p:sp>
            <p:nvSpPr>
              <p:cNvPr id="1938" name="Google Shape;1938;p71"/>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9" name="Google Shape;1939;p71"/>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0" name="Google Shape;1940;p71"/>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1" name="Google Shape;1941;p71"/>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2" name="Google Shape;1942;p71"/>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7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948" name="Google Shape;1948;p72"/>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Auto Value</a:t>
            </a:r>
            <a:endParaRPr sz="4000">
              <a:solidFill>
                <a:srgbClr val="741B47"/>
              </a:solidFill>
              <a:latin typeface="Raleway Medium"/>
              <a:ea typeface="Raleway Medium"/>
              <a:cs typeface="Raleway Medium"/>
              <a:sym typeface="Raleway Medium"/>
            </a:endParaRPr>
          </a:p>
        </p:txBody>
      </p:sp>
      <p:grpSp>
        <p:nvGrpSpPr>
          <p:cNvPr id="1949" name="Google Shape;1949;p72"/>
          <p:cNvGrpSpPr/>
          <p:nvPr/>
        </p:nvGrpSpPr>
        <p:grpSpPr>
          <a:xfrm>
            <a:off x="304800" y="800100"/>
            <a:ext cx="8407291" cy="1043100"/>
            <a:chOff x="0" y="0"/>
            <a:chExt cx="8407291" cy="1043100"/>
          </a:xfrm>
        </p:grpSpPr>
        <p:sp>
          <p:nvSpPr>
            <p:cNvPr id="1950" name="Google Shape;1950;p72"/>
            <p:cNvSpPr/>
            <p:nvPr/>
          </p:nvSpPr>
          <p:spPr>
            <a:xfrm>
              <a:off x="2640091" y="0"/>
              <a:ext cx="5767200" cy="10431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2"/>
            <p:cNvSpPr txBox="1"/>
            <p:nvPr/>
          </p:nvSpPr>
          <p:spPr>
            <a:xfrm>
              <a:off x="2640091" y="130402"/>
              <a:ext cx="5376000" cy="782400"/>
            </a:xfrm>
            <a:prstGeom prst="rect">
              <a:avLst/>
            </a:prstGeom>
            <a:noFill/>
            <a:ln>
              <a:noFill/>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The margin property can be set to auto. The browser will calculate the margin and horizontally center the element.</a:t>
              </a:r>
              <a:endParaRPr b="0" i="0" sz="1600" u="none" cap="none" strike="noStrike">
                <a:solidFill>
                  <a:srgbClr val="FFFFFF"/>
                </a:solidFill>
                <a:latin typeface="Arial"/>
                <a:ea typeface="Arial"/>
                <a:cs typeface="Arial"/>
                <a:sym typeface="Arial"/>
              </a:endParaRPr>
            </a:p>
          </p:txBody>
        </p:sp>
        <p:sp>
          <p:nvSpPr>
            <p:cNvPr id="1952" name="Google Shape;1952;p72"/>
            <p:cNvSpPr/>
            <p:nvPr/>
          </p:nvSpPr>
          <p:spPr>
            <a:xfrm>
              <a:off x="0" y="159643"/>
              <a:ext cx="2640000" cy="7056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2"/>
            <p:cNvSpPr txBox="1"/>
            <p:nvPr/>
          </p:nvSpPr>
          <p:spPr>
            <a:xfrm>
              <a:off x="34450" y="194093"/>
              <a:ext cx="2571300" cy="6369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tr-TR" sz="2000" u="none" cap="none" strike="noStrike">
                  <a:solidFill>
                    <a:srgbClr val="FFFFFF"/>
                  </a:solidFill>
                  <a:latin typeface="Arial"/>
                  <a:ea typeface="Arial"/>
                  <a:cs typeface="Arial"/>
                  <a:sym typeface="Arial"/>
                </a:rPr>
                <a:t>Auto Value</a:t>
              </a:r>
              <a:endParaRPr b="0" i="0" sz="2000" u="none" cap="none" strike="noStrike">
                <a:solidFill>
                  <a:srgbClr val="FFFFFF"/>
                </a:solidFill>
                <a:latin typeface="Arial"/>
                <a:ea typeface="Arial"/>
                <a:cs typeface="Arial"/>
                <a:sym typeface="Arial"/>
              </a:endParaRPr>
            </a:p>
          </p:txBody>
        </p:sp>
      </p:grpSp>
      <p:pic>
        <p:nvPicPr>
          <p:cNvPr id="1954" name="Google Shape;1954;p72"/>
          <p:cNvPicPr preferRelativeResize="0"/>
          <p:nvPr/>
        </p:nvPicPr>
        <p:blipFill rotWithShape="1">
          <a:blip r:embed="rId3">
            <a:alphaModFix/>
          </a:blip>
          <a:srcRect b="0" l="0" r="0" t="0"/>
          <a:stretch/>
        </p:blipFill>
        <p:spPr>
          <a:xfrm>
            <a:off x="1380540" y="1903469"/>
            <a:ext cx="6255919" cy="279343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sp>
        <p:nvSpPr>
          <p:cNvPr id="1959" name="Google Shape;1959;p73"/>
          <p:cNvSpPr txBox="1"/>
          <p:nvPr>
            <p:ph type="ctrTitle"/>
          </p:nvPr>
        </p:nvSpPr>
        <p:spPr>
          <a:xfrm>
            <a:off x="1010730" y="2102553"/>
            <a:ext cx="50601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Inherit Value</a:t>
            </a:r>
            <a:endParaRPr sz="4000">
              <a:solidFill>
                <a:srgbClr val="741B47"/>
              </a:solidFill>
              <a:latin typeface="Raleway Medium"/>
              <a:ea typeface="Raleway Medium"/>
              <a:cs typeface="Raleway Medium"/>
              <a:sym typeface="Raleway Medium"/>
            </a:endParaRPr>
          </a:p>
        </p:txBody>
      </p:sp>
      <p:sp>
        <p:nvSpPr>
          <p:cNvPr id="1960" name="Google Shape;1960;p73"/>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4</a:t>
            </a:r>
            <a:endParaRPr b="1" i="0" sz="3600" u="none" cap="none" strike="noStrike">
              <a:solidFill>
                <a:schemeClr val="lt1"/>
              </a:solidFill>
              <a:latin typeface="Barlow"/>
              <a:ea typeface="Barlow"/>
              <a:cs typeface="Barlow"/>
              <a:sym typeface="Barlow"/>
            </a:endParaRPr>
          </a:p>
        </p:txBody>
      </p:sp>
      <p:grpSp>
        <p:nvGrpSpPr>
          <p:cNvPr id="1961" name="Google Shape;1961;p73"/>
          <p:cNvGrpSpPr/>
          <p:nvPr/>
        </p:nvGrpSpPr>
        <p:grpSpPr>
          <a:xfrm>
            <a:off x="5796744" y="1573487"/>
            <a:ext cx="2928488" cy="3139481"/>
            <a:chOff x="2183550" y="65875"/>
            <a:chExt cx="4483981" cy="4807045"/>
          </a:xfrm>
        </p:grpSpPr>
        <p:sp>
          <p:nvSpPr>
            <p:cNvPr id="1962" name="Google Shape;1962;p73"/>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3" name="Google Shape;1963;p73"/>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4" name="Google Shape;1964;p73"/>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5" name="Google Shape;1965;p73"/>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6" name="Google Shape;1966;p73"/>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7" name="Google Shape;1967;p73"/>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8" name="Google Shape;1968;p73"/>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9" name="Google Shape;1969;p73"/>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0" name="Google Shape;1970;p73"/>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1" name="Google Shape;1971;p73"/>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2" name="Google Shape;1972;p73"/>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3" name="Google Shape;1973;p73"/>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4" name="Google Shape;1974;p73"/>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5" name="Google Shape;1975;p73"/>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6" name="Google Shape;1976;p73"/>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7" name="Google Shape;1977;p73"/>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8" name="Google Shape;1978;p73"/>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9" name="Google Shape;1979;p73"/>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0" name="Google Shape;1980;p73"/>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1" name="Google Shape;1981;p73"/>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2" name="Google Shape;1982;p73"/>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3" name="Google Shape;1983;p73"/>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984" name="Google Shape;1984;p73"/>
            <p:cNvGrpSpPr/>
            <p:nvPr/>
          </p:nvGrpSpPr>
          <p:grpSpPr>
            <a:xfrm>
              <a:off x="2428704" y="3970322"/>
              <a:ext cx="350131" cy="370523"/>
              <a:chOff x="4512354" y="4952197"/>
              <a:chExt cx="350131" cy="370523"/>
            </a:xfrm>
          </p:grpSpPr>
          <p:grpSp>
            <p:nvGrpSpPr>
              <p:cNvPr id="1985" name="Google Shape;1985;p73"/>
              <p:cNvGrpSpPr/>
              <p:nvPr/>
            </p:nvGrpSpPr>
            <p:grpSpPr>
              <a:xfrm>
                <a:off x="4512354" y="5116449"/>
                <a:ext cx="343196" cy="206271"/>
                <a:chOff x="4512354" y="5116449"/>
                <a:chExt cx="343196" cy="206271"/>
              </a:xfrm>
            </p:grpSpPr>
            <p:sp>
              <p:nvSpPr>
                <p:cNvPr id="1986" name="Google Shape;1986;p73"/>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7" name="Google Shape;1987;p73"/>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8" name="Google Shape;1988;p73"/>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989" name="Google Shape;1989;p73"/>
                <p:cNvGrpSpPr/>
                <p:nvPr/>
              </p:nvGrpSpPr>
              <p:grpSpPr>
                <a:xfrm>
                  <a:off x="4592868" y="5212556"/>
                  <a:ext cx="96807" cy="56007"/>
                  <a:chOff x="4592868" y="5212556"/>
                  <a:chExt cx="96807" cy="56007"/>
                </a:xfrm>
              </p:grpSpPr>
              <p:sp>
                <p:nvSpPr>
                  <p:cNvPr id="1990" name="Google Shape;1990;p73"/>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1" name="Google Shape;1991;p73"/>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992" name="Google Shape;1992;p73"/>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3" name="Google Shape;1993;p73"/>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4" name="Google Shape;1994;p73"/>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5" name="Google Shape;1995;p73"/>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6" name="Google Shape;1996;p73"/>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7" name="Google Shape;1997;p73"/>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8" name="Google Shape;1998;p73"/>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9" name="Google Shape;1999;p73"/>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0" name="Google Shape;2000;p73"/>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1" name="Google Shape;2001;p73"/>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2" name="Google Shape;2002;p73"/>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3" name="Google Shape;2003;p73"/>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4" name="Google Shape;2004;p73"/>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5" name="Google Shape;2005;p73"/>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6" name="Google Shape;2006;p73"/>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7" name="Google Shape;2007;p73"/>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8" name="Google Shape;2008;p73"/>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9" name="Google Shape;2009;p73"/>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0" name="Google Shape;2010;p73"/>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1" name="Google Shape;2011;p73"/>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2" name="Google Shape;2012;p73"/>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3" name="Google Shape;2013;p73"/>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4" name="Google Shape;2014;p73"/>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5" name="Google Shape;2015;p73"/>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6" name="Google Shape;2016;p73"/>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7" name="Google Shape;2017;p73"/>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8" name="Google Shape;2018;p73"/>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9" name="Google Shape;2019;p73"/>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0" name="Google Shape;2020;p73"/>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1" name="Google Shape;2021;p73"/>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2" name="Google Shape;2022;p73"/>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3" name="Google Shape;2023;p73"/>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4" name="Google Shape;2024;p73"/>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5" name="Google Shape;2025;p73"/>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6" name="Google Shape;2026;p73"/>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7" name="Google Shape;2027;p73"/>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8" name="Google Shape;2028;p73"/>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9" name="Google Shape;2029;p73"/>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0" name="Google Shape;2030;p73"/>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1" name="Google Shape;2031;p73"/>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2" name="Google Shape;2032;p73"/>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3" name="Google Shape;2033;p73"/>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4" name="Google Shape;2034;p73"/>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5" name="Google Shape;2035;p73"/>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6" name="Google Shape;2036;p73"/>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7" name="Google Shape;2037;p73"/>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8" name="Google Shape;2038;p73"/>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9" name="Google Shape;2039;p73"/>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0" name="Google Shape;2040;p73"/>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1" name="Google Shape;2041;p73"/>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2" name="Google Shape;2042;p73"/>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3" name="Google Shape;2043;p73"/>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4" name="Google Shape;2044;p73"/>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5" name="Google Shape;2045;p73"/>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6" name="Google Shape;2046;p73"/>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7" name="Google Shape;2047;p73"/>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8" name="Google Shape;2048;p73"/>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9" name="Google Shape;2049;p73"/>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0" name="Google Shape;2050;p73"/>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1" name="Google Shape;2051;p73"/>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2" name="Google Shape;2052;p73"/>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3" name="Google Shape;2053;p73"/>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4" name="Google Shape;2054;p73"/>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5" name="Google Shape;2055;p73"/>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056" name="Google Shape;2056;p73"/>
              <p:cNvGrpSpPr/>
              <p:nvPr/>
            </p:nvGrpSpPr>
            <p:grpSpPr>
              <a:xfrm>
                <a:off x="4655095" y="4952197"/>
                <a:ext cx="207390" cy="280361"/>
                <a:chOff x="4655095" y="4952197"/>
                <a:chExt cx="207390" cy="280361"/>
              </a:xfrm>
            </p:grpSpPr>
            <p:grpSp>
              <p:nvGrpSpPr>
                <p:cNvPr id="2057" name="Google Shape;2057;p73"/>
                <p:cNvGrpSpPr/>
                <p:nvPr/>
              </p:nvGrpSpPr>
              <p:grpSpPr>
                <a:xfrm>
                  <a:off x="4655095" y="4952197"/>
                  <a:ext cx="207390" cy="280361"/>
                  <a:chOff x="4655095" y="4952197"/>
                  <a:chExt cx="207390" cy="280361"/>
                </a:xfrm>
              </p:grpSpPr>
              <p:sp>
                <p:nvSpPr>
                  <p:cNvPr id="2058" name="Google Shape;2058;p73"/>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9" name="Google Shape;2059;p73"/>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0" name="Google Shape;2060;p73"/>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1" name="Google Shape;2061;p73"/>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2" name="Google Shape;2062;p73"/>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063" name="Google Shape;2063;p73"/>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4" name="Google Shape;2064;p73"/>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5" name="Google Shape;2065;p73"/>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2066" name="Google Shape;2066;p73"/>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7" name="Google Shape;2067;p73"/>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8" name="Google Shape;2068;p73"/>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9" name="Google Shape;2069;p73"/>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0" name="Google Shape;2070;p73"/>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1" name="Google Shape;2071;p73"/>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2" name="Google Shape;2072;p73"/>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3" name="Google Shape;2073;p73"/>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4" name="Google Shape;2074;p73"/>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5" name="Google Shape;2075;p73"/>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6" name="Google Shape;2076;p73"/>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7" name="Google Shape;2077;p73"/>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8" name="Google Shape;2078;p73"/>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9" name="Google Shape;2079;p73"/>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0" name="Google Shape;2080;p73"/>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1" name="Google Shape;2081;p73"/>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2" name="Google Shape;2082;p73"/>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3" name="Google Shape;2083;p73"/>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4" name="Google Shape;2084;p73"/>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5" name="Google Shape;2085;p73"/>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6" name="Google Shape;2086;p73"/>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7" name="Google Shape;2087;p73"/>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8" name="Google Shape;2088;p73"/>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9" name="Google Shape;2089;p73"/>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90" name="Google Shape;2090;p73"/>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91" name="Google Shape;2091;p73"/>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92" name="Google Shape;2092;p73"/>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93" name="Google Shape;2093;p73"/>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94" name="Google Shape;2094;p73"/>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095" name="Google Shape;2095;p73"/>
            <p:cNvGrpSpPr/>
            <p:nvPr/>
          </p:nvGrpSpPr>
          <p:grpSpPr>
            <a:xfrm>
              <a:off x="6161826" y="4215479"/>
              <a:ext cx="350681" cy="265782"/>
              <a:chOff x="6621095" y="1452181"/>
              <a:chExt cx="330893" cy="250785"/>
            </a:xfrm>
          </p:grpSpPr>
          <p:sp>
            <p:nvSpPr>
              <p:cNvPr id="2096" name="Google Shape;2096;p7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97" name="Google Shape;2097;p7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98" name="Google Shape;2098;p7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99" name="Google Shape;2099;p7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00" name="Google Shape;2100;p7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7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106" name="Google Shape;2106;p74"/>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Inherit Value</a:t>
            </a:r>
            <a:endParaRPr sz="4000">
              <a:solidFill>
                <a:srgbClr val="741B47"/>
              </a:solidFill>
              <a:latin typeface="Raleway Medium"/>
              <a:ea typeface="Raleway Medium"/>
              <a:cs typeface="Raleway Medium"/>
              <a:sym typeface="Raleway Medium"/>
            </a:endParaRPr>
          </a:p>
        </p:txBody>
      </p:sp>
      <p:grpSp>
        <p:nvGrpSpPr>
          <p:cNvPr id="2107" name="Google Shape;2107;p74"/>
          <p:cNvGrpSpPr/>
          <p:nvPr/>
        </p:nvGrpSpPr>
        <p:grpSpPr>
          <a:xfrm>
            <a:off x="304800" y="800100"/>
            <a:ext cx="8407291" cy="1043100"/>
            <a:chOff x="0" y="0"/>
            <a:chExt cx="8407291" cy="1043100"/>
          </a:xfrm>
        </p:grpSpPr>
        <p:sp>
          <p:nvSpPr>
            <p:cNvPr id="2108" name="Google Shape;2108;p74"/>
            <p:cNvSpPr/>
            <p:nvPr/>
          </p:nvSpPr>
          <p:spPr>
            <a:xfrm>
              <a:off x="2640091" y="0"/>
              <a:ext cx="5767200" cy="10431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4"/>
            <p:cNvSpPr txBox="1"/>
            <p:nvPr/>
          </p:nvSpPr>
          <p:spPr>
            <a:xfrm>
              <a:off x="2640091" y="130402"/>
              <a:ext cx="5376000" cy="782400"/>
            </a:xfrm>
            <a:prstGeom prst="rect">
              <a:avLst/>
            </a:prstGeom>
            <a:noFill/>
            <a:ln>
              <a:noFill/>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The margin of an element can be inherited from the parent element using inherit value.</a:t>
              </a:r>
              <a:endParaRPr b="0" i="0" sz="1600" u="none" cap="none" strike="noStrike">
                <a:solidFill>
                  <a:srgbClr val="FFFFFF"/>
                </a:solidFill>
                <a:latin typeface="Arial"/>
                <a:ea typeface="Arial"/>
                <a:cs typeface="Arial"/>
                <a:sym typeface="Arial"/>
              </a:endParaRPr>
            </a:p>
          </p:txBody>
        </p:sp>
        <p:sp>
          <p:nvSpPr>
            <p:cNvPr id="2110" name="Google Shape;2110;p74"/>
            <p:cNvSpPr/>
            <p:nvPr/>
          </p:nvSpPr>
          <p:spPr>
            <a:xfrm>
              <a:off x="0" y="159643"/>
              <a:ext cx="2640000" cy="7056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4"/>
            <p:cNvSpPr txBox="1"/>
            <p:nvPr/>
          </p:nvSpPr>
          <p:spPr>
            <a:xfrm>
              <a:off x="34450" y="194093"/>
              <a:ext cx="2571300" cy="6369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tr-TR" sz="2000" u="none" cap="none" strike="noStrike">
                  <a:solidFill>
                    <a:srgbClr val="FFFFFF"/>
                  </a:solidFill>
                  <a:latin typeface="Arial"/>
                  <a:ea typeface="Arial"/>
                  <a:cs typeface="Arial"/>
                  <a:sym typeface="Arial"/>
                </a:rPr>
                <a:t>Inherit Value</a:t>
              </a:r>
              <a:endParaRPr b="0" i="0" sz="2000" u="none" cap="none" strike="noStrike">
                <a:solidFill>
                  <a:srgbClr val="FFFFFF"/>
                </a:solidFill>
                <a:latin typeface="Arial"/>
                <a:ea typeface="Arial"/>
                <a:cs typeface="Arial"/>
                <a:sym typeface="Arial"/>
              </a:endParaRPr>
            </a:p>
          </p:txBody>
        </p:sp>
      </p:grpSp>
      <p:pic>
        <p:nvPicPr>
          <p:cNvPr id="2112" name="Google Shape;2112;p74"/>
          <p:cNvPicPr preferRelativeResize="0"/>
          <p:nvPr/>
        </p:nvPicPr>
        <p:blipFill rotWithShape="1">
          <a:blip r:embed="rId3">
            <a:alphaModFix/>
          </a:blip>
          <a:srcRect b="0" l="0" r="0" t="0"/>
          <a:stretch/>
        </p:blipFill>
        <p:spPr>
          <a:xfrm>
            <a:off x="1839406" y="1824909"/>
            <a:ext cx="5465188" cy="320847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grpSp>
        <p:nvGrpSpPr>
          <p:cNvPr id="2117" name="Google Shape;2117;p75"/>
          <p:cNvGrpSpPr/>
          <p:nvPr/>
        </p:nvGrpSpPr>
        <p:grpSpPr>
          <a:xfrm>
            <a:off x="5122427" y="668001"/>
            <a:ext cx="3841143" cy="3893303"/>
            <a:chOff x="5122427" y="668001"/>
            <a:chExt cx="3841143" cy="3893303"/>
          </a:xfrm>
        </p:grpSpPr>
        <p:grpSp>
          <p:nvGrpSpPr>
            <p:cNvPr id="2118" name="Google Shape;2118;p75"/>
            <p:cNvGrpSpPr/>
            <p:nvPr/>
          </p:nvGrpSpPr>
          <p:grpSpPr>
            <a:xfrm>
              <a:off x="5144045" y="893590"/>
              <a:ext cx="2833667" cy="2964311"/>
              <a:chOff x="3860721" y="1330073"/>
              <a:chExt cx="3544299" cy="3707706"/>
            </a:xfrm>
          </p:grpSpPr>
          <p:sp>
            <p:nvSpPr>
              <p:cNvPr id="2119" name="Google Shape;2119;p75"/>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0" name="Google Shape;2120;p75"/>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1" name="Google Shape;2121;p75"/>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2" name="Google Shape;2122;p75"/>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3" name="Google Shape;2123;p75"/>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4" name="Google Shape;2124;p75"/>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5" name="Google Shape;2125;p75"/>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6" name="Google Shape;2126;p75"/>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7" name="Google Shape;2127;p75"/>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8" name="Google Shape;2128;p75"/>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9" name="Google Shape;2129;p75"/>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0" name="Google Shape;2130;p75"/>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1" name="Google Shape;2131;p75"/>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2" name="Google Shape;2132;p75"/>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3" name="Google Shape;2133;p75"/>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4" name="Google Shape;2134;p75"/>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5" name="Google Shape;2135;p75"/>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6" name="Google Shape;2136;p75"/>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7" name="Google Shape;2137;p75"/>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8" name="Google Shape;2138;p75"/>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9" name="Google Shape;2139;p75"/>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0" name="Google Shape;2140;p75"/>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1" name="Google Shape;2141;p75"/>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2" name="Google Shape;2142;p75"/>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3" name="Google Shape;2143;p75"/>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4" name="Google Shape;2144;p75"/>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5" name="Google Shape;2145;p75"/>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6" name="Google Shape;2146;p75"/>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7" name="Google Shape;2147;p75"/>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8" name="Google Shape;2148;p75"/>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9" name="Google Shape;2149;p75"/>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0" name="Google Shape;2150;p75"/>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1" name="Google Shape;2151;p75"/>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2" name="Google Shape;2152;p75"/>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3" name="Google Shape;2153;p75"/>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4" name="Google Shape;2154;p75"/>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5" name="Google Shape;2155;p75"/>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6" name="Google Shape;2156;p75"/>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7" name="Google Shape;2157;p75"/>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8" name="Google Shape;2158;p75"/>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9" name="Google Shape;2159;p75"/>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0" name="Google Shape;2160;p75"/>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1" name="Google Shape;2161;p75"/>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2" name="Google Shape;2162;p75"/>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3" name="Google Shape;2163;p75"/>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4" name="Google Shape;2164;p75"/>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5" name="Google Shape;2165;p75"/>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6" name="Google Shape;2166;p75"/>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7" name="Google Shape;2167;p75"/>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8" name="Google Shape;2168;p75"/>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9" name="Google Shape;2169;p75"/>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0" name="Google Shape;2170;p75"/>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1" name="Google Shape;2171;p75"/>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2" name="Google Shape;2172;p75"/>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3" name="Google Shape;2173;p75"/>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4" name="Google Shape;2174;p75"/>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5" name="Google Shape;2175;p75"/>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6" name="Google Shape;2176;p75"/>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7" name="Google Shape;2177;p75"/>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8" name="Google Shape;2178;p75"/>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9" name="Google Shape;2179;p75"/>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0" name="Google Shape;2180;p75"/>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1" name="Google Shape;2181;p75"/>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2" name="Google Shape;2182;p75"/>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3" name="Google Shape;2183;p75"/>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4" name="Google Shape;2184;p75"/>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5" name="Google Shape;2185;p75"/>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6" name="Google Shape;2186;p75"/>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7" name="Google Shape;2187;p75"/>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8" name="Google Shape;2188;p75"/>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9" name="Google Shape;2189;p75"/>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0" name="Google Shape;2190;p75"/>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1" name="Google Shape;2191;p75"/>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2" name="Google Shape;2192;p75"/>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3" name="Google Shape;2193;p75"/>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4" name="Google Shape;2194;p75"/>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5" name="Google Shape;2195;p75"/>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6" name="Google Shape;2196;p75"/>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7" name="Google Shape;2197;p75"/>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8" name="Google Shape;2198;p75"/>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9" name="Google Shape;2199;p75"/>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0" name="Google Shape;2200;p75"/>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1" name="Google Shape;2201;p75"/>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2" name="Google Shape;2202;p75"/>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3" name="Google Shape;2203;p75"/>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4" name="Google Shape;2204;p75"/>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5" name="Google Shape;2205;p75"/>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6" name="Google Shape;2206;p75"/>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7" name="Google Shape;2207;p75"/>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8" name="Google Shape;2208;p75"/>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9" name="Google Shape;2209;p75"/>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0" name="Google Shape;2210;p75"/>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1" name="Google Shape;2211;p75"/>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2" name="Google Shape;2212;p75"/>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3" name="Google Shape;2213;p75"/>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4" name="Google Shape;2214;p75"/>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5" name="Google Shape;2215;p75"/>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6" name="Google Shape;2216;p75"/>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7" name="Google Shape;2217;p75"/>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8" name="Google Shape;2218;p75"/>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9" name="Google Shape;2219;p75"/>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0" name="Google Shape;2220;p75"/>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1" name="Google Shape;2221;p75"/>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2" name="Google Shape;2222;p75"/>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3" name="Google Shape;2223;p75"/>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4" name="Google Shape;2224;p75"/>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5" name="Google Shape;2225;p75"/>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226" name="Google Shape;2226;p75"/>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7" name="Google Shape;2227;p75"/>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8" name="Google Shape;2228;p75"/>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9" name="Google Shape;2229;p75"/>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0" name="Google Shape;2230;p75"/>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1" name="Google Shape;2231;p75"/>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2" name="Google Shape;2232;p75"/>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3" name="Google Shape;2233;p75"/>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4" name="Google Shape;2234;p75"/>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5" name="Google Shape;2235;p75"/>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6" name="Google Shape;2236;p75"/>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7" name="Google Shape;2237;p75"/>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8" name="Google Shape;2238;p75"/>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9" name="Google Shape;2239;p75"/>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0" name="Google Shape;2240;p75"/>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1" name="Google Shape;2241;p75"/>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2" name="Google Shape;2242;p75"/>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3" name="Google Shape;2243;p75"/>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4" name="Google Shape;2244;p75"/>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5" name="Google Shape;2245;p75"/>
            <p:cNvSpPr/>
            <p:nvPr/>
          </p:nvSpPr>
          <p:spPr>
            <a:xfrm>
              <a:off x="6712641" y="675415"/>
              <a:ext cx="103914" cy="12801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6" name="Google Shape;2246;p75"/>
            <p:cNvSpPr/>
            <p:nvPr/>
          </p:nvSpPr>
          <p:spPr>
            <a:xfrm>
              <a:off x="6716857" y="674913"/>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7" name="Google Shape;2247;p75"/>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8" name="Google Shape;2248;p75"/>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9" name="Google Shape;2249;p75"/>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0" name="Google Shape;2250;p75"/>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1" name="Google Shape;2251;p75"/>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2" name="Google Shape;2252;p75"/>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3" name="Google Shape;2253;p75"/>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4" name="Google Shape;2254;p75"/>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5" name="Google Shape;2255;p75"/>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6" name="Google Shape;2256;p75"/>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257" name="Google Shape;2257;p75"/>
            <p:cNvGrpSpPr/>
            <p:nvPr/>
          </p:nvGrpSpPr>
          <p:grpSpPr>
            <a:xfrm flipH="1">
              <a:off x="5678143" y="1227582"/>
              <a:ext cx="345795" cy="1043508"/>
              <a:chOff x="5678143" y="1151382"/>
              <a:chExt cx="345795" cy="1043508"/>
            </a:xfrm>
          </p:grpSpPr>
          <p:sp>
            <p:nvSpPr>
              <p:cNvPr id="2258" name="Google Shape;2258;p75"/>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9" name="Google Shape;2259;p75"/>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0" name="Google Shape;2260;p75"/>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1" name="Google Shape;2261;p75"/>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2" name="Google Shape;2262;p75"/>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3" name="Google Shape;2263;p75"/>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4" name="Google Shape;2264;p75"/>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5" name="Google Shape;2265;p75"/>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6" name="Google Shape;2266;p75"/>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7" name="Google Shape;2267;p75"/>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8" name="Google Shape;2268;p75"/>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9" name="Google Shape;2269;p75"/>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0" name="Google Shape;2270;p75"/>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1" name="Google Shape;2271;p75"/>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2" name="Google Shape;2272;p75"/>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3" name="Google Shape;2273;p75"/>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4" name="Google Shape;2274;p75"/>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275" name="Google Shape;2275;p75"/>
            <p:cNvGrpSpPr/>
            <p:nvPr/>
          </p:nvGrpSpPr>
          <p:grpSpPr>
            <a:xfrm>
              <a:off x="5122427" y="3292365"/>
              <a:ext cx="823270" cy="1268939"/>
              <a:chOff x="5490177" y="3555452"/>
              <a:chExt cx="823270" cy="1268939"/>
            </a:xfrm>
          </p:grpSpPr>
          <p:sp>
            <p:nvSpPr>
              <p:cNvPr id="2276" name="Google Shape;2276;p75"/>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7" name="Google Shape;2277;p75"/>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8" name="Google Shape;2278;p75"/>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9" name="Google Shape;2279;p75"/>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0" name="Google Shape;2280;p75"/>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1" name="Google Shape;2281;p75"/>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2" name="Google Shape;2282;p75"/>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3" name="Google Shape;2283;p75"/>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4" name="Google Shape;2284;p75"/>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5" name="Google Shape;2285;p75"/>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6" name="Google Shape;2286;p75"/>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7" name="Google Shape;2287;p75"/>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8" name="Google Shape;2288;p75"/>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9" name="Google Shape;2289;p75"/>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0" name="Google Shape;2290;p75"/>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1" name="Google Shape;2291;p75"/>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2" name="Google Shape;2292;p75"/>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3" name="Google Shape;2293;p75"/>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4" name="Google Shape;2294;p75"/>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5" name="Google Shape;2295;p75"/>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6" name="Google Shape;2296;p75"/>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7" name="Google Shape;2297;p75"/>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8" name="Google Shape;2298;p75"/>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9" name="Google Shape;2299;p75"/>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0" name="Google Shape;2300;p75"/>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1" name="Google Shape;2301;p75"/>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2" name="Google Shape;2302;p75"/>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3" name="Google Shape;2303;p75"/>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4" name="Google Shape;2304;p75"/>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5" name="Google Shape;2305;p75"/>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6" name="Google Shape;2306;p75"/>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307" name="Google Shape;2307;p75"/>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8" name="Google Shape;2308;p75"/>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9" name="Google Shape;2309;p75"/>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0" name="Google Shape;2310;p75"/>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1" name="Google Shape;2311;p75"/>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2" name="Google Shape;2312;p75"/>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3" name="Google Shape;2313;p75"/>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4" name="Google Shape;2314;p75"/>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5" name="Google Shape;2315;p75"/>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6" name="Google Shape;2316;p75"/>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7" name="Google Shape;2317;p75"/>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8" name="Google Shape;2318;p75"/>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9" name="Google Shape;2319;p75"/>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0" name="Google Shape;2320;p75"/>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1" name="Google Shape;2321;p75"/>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2" name="Google Shape;2322;p75"/>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3" name="Google Shape;2323;p75"/>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4" name="Google Shape;2324;p75"/>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5" name="Google Shape;2325;p75"/>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6" name="Google Shape;2326;p75"/>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7" name="Google Shape;2327;p75"/>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8" name="Google Shape;2328;p75"/>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9" name="Google Shape;2329;p75"/>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0" name="Google Shape;2330;p75"/>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1" name="Google Shape;2331;p75"/>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2" name="Google Shape;2332;p75"/>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3" name="Google Shape;2333;p75"/>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4" name="Google Shape;2334;p75"/>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5" name="Google Shape;2335;p75"/>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6" name="Google Shape;2336;p75"/>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7" name="Google Shape;2337;p75"/>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8" name="Google Shape;2338;p75"/>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9" name="Google Shape;2339;p75"/>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0" name="Google Shape;2340;p75"/>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1" name="Google Shape;2341;p75"/>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2" name="Google Shape;2342;p75"/>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343" name="Google Shape;2343;p75"/>
            <p:cNvGrpSpPr/>
            <p:nvPr/>
          </p:nvGrpSpPr>
          <p:grpSpPr>
            <a:xfrm>
              <a:off x="6544676" y="927098"/>
              <a:ext cx="264549" cy="200503"/>
              <a:chOff x="6621095" y="1452181"/>
              <a:chExt cx="330893" cy="250785"/>
            </a:xfrm>
          </p:grpSpPr>
          <p:sp>
            <p:nvSpPr>
              <p:cNvPr id="2344" name="Google Shape;2344;p75"/>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5" name="Google Shape;2345;p75"/>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6" name="Google Shape;2346;p75"/>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7" name="Google Shape;2347;p75"/>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8" name="Google Shape;2348;p75"/>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349" name="Google Shape;2349;p75"/>
            <p:cNvGrpSpPr/>
            <p:nvPr/>
          </p:nvGrpSpPr>
          <p:grpSpPr>
            <a:xfrm>
              <a:off x="7210355" y="1314222"/>
              <a:ext cx="264549" cy="200503"/>
              <a:chOff x="6621095" y="1452181"/>
              <a:chExt cx="330893" cy="250785"/>
            </a:xfrm>
          </p:grpSpPr>
          <p:sp>
            <p:nvSpPr>
              <p:cNvPr id="2350" name="Google Shape;2350;p75"/>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1" name="Google Shape;2351;p75"/>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2" name="Google Shape;2352;p75"/>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3" name="Google Shape;2353;p75"/>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4" name="Google Shape;2354;p75"/>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355" name="Google Shape;2355;p75"/>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6" name="Google Shape;2356;p75"/>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357" name="Google Shape;2357;p75"/>
            <p:cNvGrpSpPr/>
            <p:nvPr/>
          </p:nvGrpSpPr>
          <p:grpSpPr>
            <a:xfrm flipH="1">
              <a:off x="8183210" y="2407472"/>
              <a:ext cx="780359" cy="1195999"/>
              <a:chOff x="3975528" y="3303922"/>
              <a:chExt cx="780359" cy="1195999"/>
            </a:xfrm>
          </p:grpSpPr>
          <p:sp>
            <p:nvSpPr>
              <p:cNvPr id="2358" name="Google Shape;2358;p75"/>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4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9" name="Google Shape;2359;p75"/>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4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0" name="Google Shape;2360;p75"/>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1" name="Google Shape;2361;p75"/>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2" name="Google Shape;2362;p75"/>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3" name="Google Shape;2363;p75"/>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4" name="Google Shape;2364;p75"/>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5" name="Google Shape;2365;p75"/>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6" name="Google Shape;2366;p75"/>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7" name="Google Shape;2367;p75"/>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8" name="Google Shape;2368;p75"/>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4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9" name="Google Shape;2369;p75"/>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0" name="Google Shape;2370;p75"/>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1" name="Google Shape;2371;p75"/>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2" name="Google Shape;2372;p75"/>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3" name="Google Shape;2373;p75"/>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4" name="Google Shape;2374;p75"/>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5" name="Google Shape;2375;p75"/>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6" name="Google Shape;2376;p75"/>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7" name="Google Shape;2377;p75"/>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8" name="Google Shape;2378;p75"/>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9" name="Google Shape;2379;p75"/>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0" name="Google Shape;2380;p75"/>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1" name="Google Shape;2381;p75"/>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2" name="Google Shape;2382;p75"/>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3" name="Google Shape;2383;p75"/>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384" name="Google Shape;2384;p75"/>
              <p:cNvGrpSpPr/>
              <p:nvPr/>
            </p:nvGrpSpPr>
            <p:grpSpPr>
              <a:xfrm flipH="1">
                <a:off x="4321774" y="3621402"/>
                <a:ext cx="239004" cy="181217"/>
                <a:chOff x="6621095" y="1452181"/>
                <a:chExt cx="330893" cy="250785"/>
              </a:xfrm>
            </p:grpSpPr>
            <p:sp>
              <p:nvSpPr>
                <p:cNvPr id="2385" name="Google Shape;2385;p75"/>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6" name="Google Shape;2386;p75"/>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7" name="Google Shape;2387;p75"/>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8" name="Google Shape;2388;p75"/>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9" name="Google Shape;2389;p75"/>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390" name="Google Shape;2390;p75"/>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1" name="Google Shape;2391;p75"/>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2392" name="Google Shape;2392;p75"/>
          <p:cNvSpPr txBox="1"/>
          <p:nvPr>
            <p:ph type="ctrTitle"/>
          </p:nvPr>
        </p:nvSpPr>
        <p:spPr>
          <a:xfrm>
            <a:off x="1074619" y="1908496"/>
            <a:ext cx="49626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CSS Padding</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sp>
        <p:nvSpPr>
          <p:cNvPr id="2397" name="Google Shape;2397;p76"/>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398" name="Google Shape;2398;p76"/>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Table of Contents</a:t>
            </a:r>
            <a:endParaRPr b="0" i="0" sz="4800" u="none" cap="none" strike="noStrike">
              <a:solidFill>
                <a:srgbClr val="741B47"/>
              </a:solidFill>
              <a:latin typeface="Raleway Medium"/>
              <a:ea typeface="Raleway Medium"/>
              <a:cs typeface="Raleway Medium"/>
              <a:sym typeface="Raleway Medium"/>
            </a:endParaRPr>
          </a:p>
        </p:txBody>
      </p:sp>
      <p:sp>
        <p:nvSpPr>
          <p:cNvPr id="2399" name="Google Shape;2399;p76"/>
          <p:cNvSpPr txBox="1"/>
          <p:nvPr>
            <p:ph idx="4294967295" type="subTitle"/>
          </p:nvPr>
        </p:nvSpPr>
        <p:spPr>
          <a:xfrm>
            <a:off x="650850" y="1146464"/>
            <a:ext cx="7842300" cy="2838600"/>
          </a:xfrm>
          <a:prstGeom prst="rect">
            <a:avLst/>
          </a:prstGeom>
          <a:noFill/>
          <a:ln>
            <a:noFill/>
          </a:ln>
        </p:spPr>
        <p:txBody>
          <a:bodyPr anchorCtr="0" anchor="t" bIns="0" lIns="0" spcFirstLastPara="1" rIns="0" wrap="square" tIns="0">
            <a:noAutofit/>
          </a:bodyPr>
          <a:lstStyle/>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Padding Property</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Shorthand Property</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Inherit Value</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lang="tr-TR" sz="3600">
                <a:latin typeface="Raleway"/>
                <a:ea typeface="Raleway"/>
                <a:cs typeface="Raleway"/>
                <a:sym typeface="Raleway"/>
              </a:rPr>
              <a:t>box-sizing property</a:t>
            </a:r>
            <a:endParaRPr sz="3600">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4"/>
          <p:cNvSpPr txBox="1"/>
          <p:nvPr>
            <p:ph idx="4294967295" type="ctrTitle"/>
          </p:nvPr>
        </p:nvSpPr>
        <p:spPr>
          <a:xfrm>
            <a:off x="880075" y="2571738"/>
            <a:ext cx="7654500" cy="141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tr-TR"/>
              <a:t>CSS is a programming language.</a:t>
            </a:r>
            <a:endParaRPr/>
          </a:p>
        </p:txBody>
      </p:sp>
      <p:pic>
        <p:nvPicPr>
          <p:cNvPr id="90" name="Google Shape;90;p14">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91" name="Google Shape;91;p14">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14"/>
          <p:cNvPicPr preferRelativeResize="0"/>
          <p:nvPr/>
        </p:nvPicPr>
        <p:blipFill>
          <a:blip r:embed="rId6">
            <a:alphaModFix/>
          </a:blip>
          <a:stretch>
            <a:fillRect/>
          </a:stretch>
        </p:blipFill>
        <p:spPr>
          <a:xfrm>
            <a:off x="6935800" y="232188"/>
            <a:ext cx="1598775" cy="1598775"/>
          </a:xfrm>
          <a:prstGeom prst="rect">
            <a:avLst/>
          </a:prstGeom>
          <a:noFill/>
          <a:ln>
            <a:noFill/>
          </a:ln>
        </p:spPr>
      </p:pic>
      <p:pic>
        <p:nvPicPr>
          <p:cNvPr id="93" name="Google Shape;93;p14"/>
          <p:cNvPicPr preferRelativeResize="0"/>
          <p:nvPr/>
        </p:nvPicPr>
        <p:blipFill>
          <a:blip r:embed="rId7">
            <a:alphaModFix/>
          </a:blip>
          <a:stretch>
            <a:fillRect/>
          </a:stretch>
        </p:blipFill>
        <p:spPr>
          <a:xfrm>
            <a:off x="266523" y="146102"/>
            <a:ext cx="1142650" cy="1770950"/>
          </a:xfrm>
          <a:prstGeom prst="rect">
            <a:avLst/>
          </a:prstGeom>
          <a:noFill/>
          <a:ln>
            <a:noFill/>
          </a:ln>
        </p:spPr>
      </p:pic>
      <p:sp>
        <p:nvSpPr>
          <p:cNvPr id="94" name="Google Shape;94;p14"/>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3" name="Shape 2403"/>
        <p:cNvGrpSpPr/>
        <p:nvPr/>
      </p:nvGrpSpPr>
      <p:grpSpPr>
        <a:xfrm>
          <a:off x="0" y="0"/>
          <a:ext cx="0" cy="0"/>
          <a:chOff x="0" y="0"/>
          <a:chExt cx="0" cy="0"/>
        </a:xfrm>
      </p:grpSpPr>
      <p:sp>
        <p:nvSpPr>
          <p:cNvPr id="2404" name="Google Shape;2404;p7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405" name="Google Shape;2405;p77"/>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Padding Property</a:t>
            </a:r>
            <a:endParaRPr sz="4000">
              <a:solidFill>
                <a:srgbClr val="741B47"/>
              </a:solidFill>
              <a:latin typeface="Raleway Medium"/>
              <a:ea typeface="Raleway Medium"/>
              <a:cs typeface="Raleway Medium"/>
              <a:sym typeface="Raleway Medium"/>
            </a:endParaRPr>
          </a:p>
        </p:txBody>
      </p:sp>
      <p:sp>
        <p:nvSpPr>
          <p:cNvPr id="2406" name="Google Shape;2406;p77"/>
          <p:cNvSpPr/>
          <p:nvPr/>
        </p:nvSpPr>
        <p:spPr>
          <a:xfrm>
            <a:off x="431800" y="1168822"/>
            <a:ext cx="7457700" cy="28008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The padding property is used to define space between the element's content and the borders. There are 4 different properties for setting the padding for each side of an element:</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 padding-top</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 padding-right</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 padding-bottom</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 padding-left</a:t>
            </a:r>
            <a:endParaRPr/>
          </a:p>
        </p:txBody>
      </p:sp>
      <p:pic>
        <p:nvPicPr>
          <p:cNvPr id="2407" name="Google Shape;2407;p77"/>
          <p:cNvPicPr preferRelativeResize="0"/>
          <p:nvPr/>
        </p:nvPicPr>
        <p:blipFill>
          <a:blip r:embed="rId3">
            <a:alphaModFix/>
          </a:blip>
          <a:stretch>
            <a:fillRect/>
          </a:stretch>
        </p:blipFill>
        <p:spPr>
          <a:xfrm>
            <a:off x="3763513" y="1998275"/>
            <a:ext cx="4562475" cy="29527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1" name="Shape 2411"/>
        <p:cNvGrpSpPr/>
        <p:nvPr/>
      </p:nvGrpSpPr>
      <p:grpSpPr>
        <a:xfrm>
          <a:off x="0" y="0"/>
          <a:ext cx="0" cy="0"/>
          <a:chOff x="0" y="0"/>
          <a:chExt cx="0" cy="0"/>
        </a:xfrm>
      </p:grpSpPr>
      <p:sp>
        <p:nvSpPr>
          <p:cNvPr id="2412" name="Google Shape;2412;p7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413" name="Google Shape;2413;p78"/>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Padding Property</a:t>
            </a:r>
            <a:endParaRPr sz="4000">
              <a:solidFill>
                <a:srgbClr val="741B47"/>
              </a:solidFill>
              <a:latin typeface="Raleway Medium"/>
              <a:ea typeface="Raleway Medium"/>
              <a:cs typeface="Raleway Medium"/>
              <a:sym typeface="Raleway Medium"/>
            </a:endParaRPr>
          </a:p>
        </p:txBody>
      </p:sp>
      <p:sp>
        <p:nvSpPr>
          <p:cNvPr id="2414" name="Google Shape;2414;p78"/>
          <p:cNvSpPr/>
          <p:nvPr/>
        </p:nvSpPr>
        <p:spPr>
          <a:xfrm>
            <a:off x="431800" y="1168822"/>
            <a:ext cx="7457700" cy="18159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Padding properties can have the following values:</a:t>
            </a:r>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1" i="0" lang="tr-TR" sz="1600" u="none" cap="none" strike="noStrike">
                <a:solidFill>
                  <a:srgbClr val="C27BA0"/>
                </a:solidFill>
                <a:latin typeface="Raleway SemiBold"/>
                <a:ea typeface="Raleway SemiBold"/>
                <a:cs typeface="Raleway SemiBold"/>
                <a:sym typeface="Raleway SemiBold"/>
              </a:rPr>
              <a:t>length: </a:t>
            </a:r>
            <a:r>
              <a:rPr b="0" i="0" lang="tr-TR" sz="1600" u="none" cap="none" strike="noStrike">
                <a:solidFill>
                  <a:schemeClr val="dk1"/>
                </a:solidFill>
                <a:latin typeface="Raleway SemiBold"/>
                <a:ea typeface="Raleway SemiBold"/>
                <a:cs typeface="Raleway SemiBold"/>
                <a:sym typeface="Raleway SemiBold"/>
              </a:rPr>
              <a:t>Length of the padding is defined in px, rem, em, cm, etc.</a:t>
            </a:r>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1" i="0" lang="tr-TR" sz="1600" u="none" cap="none" strike="noStrike">
                <a:solidFill>
                  <a:srgbClr val="C27BA0"/>
                </a:solidFill>
                <a:latin typeface="Raleway SemiBold"/>
                <a:ea typeface="Raleway SemiBold"/>
                <a:cs typeface="Raleway SemiBold"/>
                <a:sym typeface="Raleway SemiBold"/>
              </a:rPr>
              <a:t>%:</a:t>
            </a:r>
            <a:r>
              <a:rPr b="0" i="0" lang="tr-TR" sz="1600" u="none" cap="none" strike="noStrike">
                <a:solidFill>
                  <a:schemeClr val="dk1"/>
                </a:solidFill>
                <a:latin typeface="Raleway SemiBold"/>
                <a:ea typeface="Raleway SemiBold"/>
                <a:cs typeface="Raleway SemiBold"/>
                <a:sym typeface="Raleway SemiBold"/>
              </a:rPr>
              <a:t> Length of the padding in % of the width of the containing element.</a:t>
            </a:r>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1" i="0" lang="tr-TR" sz="1600" u="none" cap="none" strike="noStrike">
                <a:solidFill>
                  <a:srgbClr val="C27BA0"/>
                </a:solidFill>
                <a:latin typeface="Raleway SemiBold"/>
                <a:ea typeface="Raleway SemiBold"/>
                <a:cs typeface="Raleway SemiBold"/>
                <a:sym typeface="Raleway SemiBold"/>
              </a:rPr>
              <a:t>inherit: </a:t>
            </a:r>
            <a:r>
              <a:rPr b="0" i="0" lang="tr-TR" sz="1600" u="none" cap="none" strike="noStrike">
                <a:solidFill>
                  <a:schemeClr val="dk1"/>
                </a:solidFill>
                <a:latin typeface="Raleway SemiBold"/>
                <a:ea typeface="Raleway SemiBold"/>
                <a:cs typeface="Raleway SemiBold"/>
                <a:sym typeface="Raleway SemiBold"/>
              </a:rPr>
              <a:t>Length of the padding is inherited from the parent.</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8" name="Shape 2418"/>
        <p:cNvGrpSpPr/>
        <p:nvPr/>
      </p:nvGrpSpPr>
      <p:grpSpPr>
        <a:xfrm>
          <a:off x="0" y="0"/>
          <a:ext cx="0" cy="0"/>
          <a:chOff x="0" y="0"/>
          <a:chExt cx="0" cy="0"/>
        </a:xfrm>
      </p:grpSpPr>
      <p:sp>
        <p:nvSpPr>
          <p:cNvPr id="2419" name="Google Shape;2419;p7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420" name="Google Shape;2420;p79"/>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Padding Property</a:t>
            </a:r>
            <a:endParaRPr sz="4000">
              <a:solidFill>
                <a:srgbClr val="741B47"/>
              </a:solidFill>
              <a:latin typeface="Raleway Medium"/>
              <a:ea typeface="Raleway Medium"/>
              <a:cs typeface="Raleway Medium"/>
              <a:sym typeface="Raleway Medium"/>
            </a:endParaRPr>
          </a:p>
        </p:txBody>
      </p:sp>
      <p:grpSp>
        <p:nvGrpSpPr>
          <p:cNvPr id="2421" name="Google Shape;2421;p79"/>
          <p:cNvGrpSpPr/>
          <p:nvPr/>
        </p:nvGrpSpPr>
        <p:grpSpPr>
          <a:xfrm>
            <a:off x="304800" y="800100"/>
            <a:ext cx="8407291" cy="1043100"/>
            <a:chOff x="0" y="0"/>
            <a:chExt cx="8407291" cy="1043100"/>
          </a:xfrm>
        </p:grpSpPr>
        <p:sp>
          <p:nvSpPr>
            <p:cNvPr id="2422" name="Google Shape;2422;p79"/>
            <p:cNvSpPr/>
            <p:nvPr/>
          </p:nvSpPr>
          <p:spPr>
            <a:xfrm>
              <a:off x="2640091" y="0"/>
              <a:ext cx="5767200" cy="10431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9"/>
            <p:cNvSpPr txBox="1"/>
            <p:nvPr/>
          </p:nvSpPr>
          <p:spPr>
            <a:xfrm>
              <a:off x="2640091" y="130402"/>
              <a:ext cx="5376000" cy="782400"/>
            </a:xfrm>
            <a:prstGeom prst="rect">
              <a:avLst/>
            </a:prstGeom>
            <a:noFill/>
            <a:ln>
              <a:noFill/>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The padding property is used to define space between the element's content and the borders.</a:t>
              </a:r>
              <a:endParaRPr b="0" i="0" sz="1600" u="none" cap="none" strike="noStrike">
                <a:solidFill>
                  <a:srgbClr val="FFFFFF"/>
                </a:solidFill>
                <a:latin typeface="Arial"/>
                <a:ea typeface="Arial"/>
                <a:cs typeface="Arial"/>
                <a:sym typeface="Arial"/>
              </a:endParaRPr>
            </a:p>
          </p:txBody>
        </p:sp>
        <p:sp>
          <p:nvSpPr>
            <p:cNvPr id="2424" name="Google Shape;2424;p79"/>
            <p:cNvSpPr/>
            <p:nvPr/>
          </p:nvSpPr>
          <p:spPr>
            <a:xfrm>
              <a:off x="0" y="159643"/>
              <a:ext cx="2640000" cy="7056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9"/>
            <p:cNvSpPr txBox="1"/>
            <p:nvPr/>
          </p:nvSpPr>
          <p:spPr>
            <a:xfrm>
              <a:off x="34450" y="194093"/>
              <a:ext cx="2571300" cy="6369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tr-TR" sz="2000" u="none" cap="none" strike="noStrike">
                  <a:solidFill>
                    <a:srgbClr val="FFFFFF"/>
                  </a:solidFill>
                  <a:latin typeface="Arial"/>
                  <a:ea typeface="Arial"/>
                  <a:cs typeface="Arial"/>
                  <a:sym typeface="Arial"/>
                </a:rPr>
                <a:t>Padding Property</a:t>
              </a:r>
              <a:endParaRPr b="0" i="0" sz="2000" u="none" cap="none" strike="noStrike">
                <a:solidFill>
                  <a:srgbClr val="FFFFFF"/>
                </a:solidFill>
                <a:latin typeface="Arial"/>
                <a:ea typeface="Arial"/>
                <a:cs typeface="Arial"/>
                <a:sym typeface="Arial"/>
              </a:endParaRPr>
            </a:p>
          </p:txBody>
        </p:sp>
      </p:grpSp>
      <p:pic>
        <p:nvPicPr>
          <p:cNvPr id="2426" name="Google Shape;2426;p79"/>
          <p:cNvPicPr preferRelativeResize="0"/>
          <p:nvPr/>
        </p:nvPicPr>
        <p:blipFill rotWithShape="1">
          <a:blip r:embed="rId3">
            <a:alphaModFix/>
          </a:blip>
          <a:srcRect b="0" l="0" r="0" t="0"/>
          <a:stretch/>
        </p:blipFill>
        <p:spPr>
          <a:xfrm>
            <a:off x="1551010" y="1843314"/>
            <a:ext cx="5914979" cy="312638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 name="Shape 2430"/>
        <p:cNvGrpSpPr/>
        <p:nvPr/>
      </p:nvGrpSpPr>
      <p:grpSpPr>
        <a:xfrm>
          <a:off x="0" y="0"/>
          <a:ext cx="0" cy="0"/>
          <a:chOff x="0" y="0"/>
          <a:chExt cx="0" cy="0"/>
        </a:xfrm>
      </p:grpSpPr>
      <p:sp>
        <p:nvSpPr>
          <p:cNvPr id="2431" name="Google Shape;2431;p80"/>
          <p:cNvSpPr txBox="1"/>
          <p:nvPr>
            <p:ph type="ctrTitle"/>
          </p:nvPr>
        </p:nvSpPr>
        <p:spPr>
          <a:xfrm>
            <a:off x="1010729" y="2102553"/>
            <a:ext cx="53103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Shorthand Property</a:t>
            </a:r>
            <a:endParaRPr sz="4000">
              <a:solidFill>
                <a:srgbClr val="741B47"/>
              </a:solidFill>
              <a:latin typeface="Raleway Medium"/>
              <a:ea typeface="Raleway Medium"/>
              <a:cs typeface="Raleway Medium"/>
              <a:sym typeface="Raleway Medium"/>
            </a:endParaRPr>
          </a:p>
        </p:txBody>
      </p:sp>
      <p:sp>
        <p:nvSpPr>
          <p:cNvPr id="2432" name="Google Shape;2432;p80"/>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2</a:t>
            </a:r>
            <a:endParaRPr b="1" i="0" sz="3600" u="none" cap="none" strike="noStrike">
              <a:solidFill>
                <a:schemeClr val="lt1"/>
              </a:solidFill>
              <a:latin typeface="Barlow"/>
              <a:ea typeface="Barlow"/>
              <a:cs typeface="Barlow"/>
              <a:sym typeface="Barlow"/>
            </a:endParaRPr>
          </a:p>
        </p:txBody>
      </p:sp>
      <p:grpSp>
        <p:nvGrpSpPr>
          <p:cNvPr id="2433" name="Google Shape;2433;p80"/>
          <p:cNvGrpSpPr/>
          <p:nvPr/>
        </p:nvGrpSpPr>
        <p:grpSpPr>
          <a:xfrm>
            <a:off x="5924340" y="1573487"/>
            <a:ext cx="2928488" cy="3139481"/>
            <a:chOff x="2183550" y="65875"/>
            <a:chExt cx="4483981" cy="4807045"/>
          </a:xfrm>
        </p:grpSpPr>
        <p:sp>
          <p:nvSpPr>
            <p:cNvPr id="2434" name="Google Shape;2434;p80"/>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5" name="Google Shape;2435;p80"/>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6" name="Google Shape;2436;p80"/>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7" name="Google Shape;2437;p80"/>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8" name="Google Shape;2438;p80"/>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9" name="Google Shape;2439;p80"/>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0" name="Google Shape;2440;p80"/>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1" name="Google Shape;2441;p80"/>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2" name="Google Shape;2442;p80"/>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3" name="Google Shape;2443;p80"/>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4" name="Google Shape;2444;p80"/>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5" name="Google Shape;2445;p80"/>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6" name="Google Shape;2446;p80"/>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7" name="Google Shape;2447;p80"/>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8" name="Google Shape;2448;p80"/>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9" name="Google Shape;2449;p80"/>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0" name="Google Shape;2450;p80"/>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1" name="Google Shape;2451;p80"/>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2" name="Google Shape;2452;p80"/>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3" name="Google Shape;2453;p80"/>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4" name="Google Shape;2454;p80"/>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5" name="Google Shape;2455;p80"/>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456" name="Google Shape;2456;p80"/>
            <p:cNvGrpSpPr/>
            <p:nvPr/>
          </p:nvGrpSpPr>
          <p:grpSpPr>
            <a:xfrm>
              <a:off x="2428704" y="3970322"/>
              <a:ext cx="350131" cy="370523"/>
              <a:chOff x="4512354" y="4952197"/>
              <a:chExt cx="350131" cy="370523"/>
            </a:xfrm>
          </p:grpSpPr>
          <p:grpSp>
            <p:nvGrpSpPr>
              <p:cNvPr id="2457" name="Google Shape;2457;p80"/>
              <p:cNvGrpSpPr/>
              <p:nvPr/>
            </p:nvGrpSpPr>
            <p:grpSpPr>
              <a:xfrm>
                <a:off x="4512354" y="5116449"/>
                <a:ext cx="343196" cy="206271"/>
                <a:chOff x="4512354" y="5116449"/>
                <a:chExt cx="343196" cy="206271"/>
              </a:xfrm>
            </p:grpSpPr>
            <p:sp>
              <p:nvSpPr>
                <p:cNvPr id="2458" name="Google Shape;2458;p80"/>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9" name="Google Shape;2459;p80"/>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0" name="Google Shape;2460;p80"/>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461" name="Google Shape;2461;p80"/>
                <p:cNvGrpSpPr/>
                <p:nvPr/>
              </p:nvGrpSpPr>
              <p:grpSpPr>
                <a:xfrm>
                  <a:off x="4592868" y="5212556"/>
                  <a:ext cx="96807" cy="56007"/>
                  <a:chOff x="4592868" y="5212556"/>
                  <a:chExt cx="96807" cy="56007"/>
                </a:xfrm>
              </p:grpSpPr>
              <p:sp>
                <p:nvSpPr>
                  <p:cNvPr id="2462" name="Google Shape;2462;p80"/>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3" name="Google Shape;2463;p80"/>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464" name="Google Shape;2464;p80"/>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5" name="Google Shape;2465;p80"/>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6" name="Google Shape;2466;p80"/>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7" name="Google Shape;2467;p80"/>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8" name="Google Shape;2468;p80"/>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9" name="Google Shape;2469;p80"/>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0" name="Google Shape;2470;p80"/>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1" name="Google Shape;2471;p80"/>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2" name="Google Shape;2472;p80"/>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3" name="Google Shape;2473;p80"/>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4" name="Google Shape;2474;p80"/>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5" name="Google Shape;2475;p80"/>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6" name="Google Shape;2476;p80"/>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7" name="Google Shape;2477;p80"/>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8" name="Google Shape;2478;p80"/>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9" name="Google Shape;2479;p80"/>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0" name="Google Shape;2480;p80"/>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1" name="Google Shape;2481;p80"/>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2" name="Google Shape;2482;p80"/>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3" name="Google Shape;2483;p80"/>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4" name="Google Shape;2484;p80"/>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5" name="Google Shape;2485;p80"/>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6" name="Google Shape;2486;p80"/>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7" name="Google Shape;2487;p80"/>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8" name="Google Shape;2488;p80"/>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9" name="Google Shape;2489;p80"/>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0" name="Google Shape;2490;p80"/>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1" name="Google Shape;2491;p80"/>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2" name="Google Shape;2492;p80"/>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3" name="Google Shape;2493;p80"/>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4" name="Google Shape;2494;p80"/>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5" name="Google Shape;2495;p80"/>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6" name="Google Shape;2496;p80"/>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7" name="Google Shape;2497;p80"/>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8" name="Google Shape;2498;p80"/>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9" name="Google Shape;2499;p80"/>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0" name="Google Shape;2500;p80"/>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1" name="Google Shape;2501;p80"/>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2" name="Google Shape;2502;p80"/>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3" name="Google Shape;2503;p80"/>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4" name="Google Shape;2504;p80"/>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5" name="Google Shape;2505;p80"/>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6" name="Google Shape;2506;p80"/>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7" name="Google Shape;2507;p80"/>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8" name="Google Shape;2508;p80"/>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9" name="Google Shape;2509;p80"/>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0" name="Google Shape;2510;p80"/>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1" name="Google Shape;2511;p80"/>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2" name="Google Shape;2512;p80"/>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3" name="Google Shape;2513;p80"/>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4" name="Google Shape;2514;p80"/>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5" name="Google Shape;2515;p80"/>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6" name="Google Shape;2516;p80"/>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7" name="Google Shape;2517;p80"/>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8" name="Google Shape;2518;p80"/>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9" name="Google Shape;2519;p80"/>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0" name="Google Shape;2520;p80"/>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1" name="Google Shape;2521;p80"/>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2" name="Google Shape;2522;p80"/>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3" name="Google Shape;2523;p80"/>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4" name="Google Shape;2524;p80"/>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5" name="Google Shape;2525;p80"/>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6" name="Google Shape;2526;p80"/>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7" name="Google Shape;2527;p80"/>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528" name="Google Shape;2528;p80"/>
              <p:cNvGrpSpPr/>
              <p:nvPr/>
            </p:nvGrpSpPr>
            <p:grpSpPr>
              <a:xfrm>
                <a:off x="4655095" y="4952197"/>
                <a:ext cx="207390" cy="280361"/>
                <a:chOff x="4655095" y="4952197"/>
                <a:chExt cx="207390" cy="280361"/>
              </a:xfrm>
            </p:grpSpPr>
            <p:grpSp>
              <p:nvGrpSpPr>
                <p:cNvPr id="2529" name="Google Shape;2529;p80"/>
                <p:cNvGrpSpPr/>
                <p:nvPr/>
              </p:nvGrpSpPr>
              <p:grpSpPr>
                <a:xfrm>
                  <a:off x="4655095" y="4952197"/>
                  <a:ext cx="207390" cy="280361"/>
                  <a:chOff x="4655095" y="4952197"/>
                  <a:chExt cx="207390" cy="280361"/>
                </a:xfrm>
              </p:grpSpPr>
              <p:sp>
                <p:nvSpPr>
                  <p:cNvPr id="2530" name="Google Shape;2530;p80"/>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1" name="Google Shape;2531;p80"/>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2" name="Google Shape;2532;p80"/>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3" name="Google Shape;2533;p80"/>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4" name="Google Shape;2534;p80"/>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535" name="Google Shape;2535;p80"/>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6" name="Google Shape;2536;p80"/>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7" name="Google Shape;2537;p80"/>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2538" name="Google Shape;2538;p80"/>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9" name="Google Shape;2539;p80"/>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0" name="Google Shape;2540;p80"/>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1" name="Google Shape;2541;p80"/>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2" name="Google Shape;2542;p80"/>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3" name="Google Shape;2543;p80"/>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4" name="Google Shape;2544;p80"/>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5" name="Google Shape;2545;p80"/>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6" name="Google Shape;2546;p80"/>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7" name="Google Shape;2547;p80"/>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8" name="Google Shape;2548;p80"/>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9" name="Google Shape;2549;p80"/>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0" name="Google Shape;2550;p80"/>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1" name="Google Shape;2551;p80"/>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2" name="Google Shape;2552;p80"/>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3" name="Google Shape;2553;p80"/>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4" name="Google Shape;2554;p80"/>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5" name="Google Shape;2555;p80"/>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6" name="Google Shape;2556;p80"/>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7" name="Google Shape;2557;p80"/>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8" name="Google Shape;2558;p80"/>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9" name="Google Shape;2559;p80"/>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0" name="Google Shape;2560;p80"/>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1" name="Google Shape;2561;p80"/>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2" name="Google Shape;2562;p80"/>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3" name="Google Shape;2563;p80"/>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4" name="Google Shape;2564;p80"/>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5" name="Google Shape;2565;p80"/>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6" name="Google Shape;2566;p80"/>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567" name="Google Shape;2567;p80"/>
            <p:cNvGrpSpPr/>
            <p:nvPr/>
          </p:nvGrpSpPr>
          <p:grpSpPr>
            <a:xfrm>
              <a:off x="6161826" y="4215479"/>
              <a:ext cx="350681" cy="265782"/>
              <a:chOff x="6621095" y="1452181"/>
              <a:chExt cx="330893" cy="250785"/>
            </a:xfrm>
          </p:grpSpPr>
          <p:sp>
            <p:nvSpPr>
              <p:cNvPr id="2568" name="Google Shape;2568;p80"/>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9" name="Google Shape;2569;p80"/>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0" name="Google Shape;2570;p80"/>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1" name="Google Shape;2571;p80"/>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2" name="Google Shape;2572;p80"/>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6" name="Shape 2576"/>
        <p:cNvGrpSpPr/>
        <p:nvPr/>
      </p:nvGrpSpPr>
      <p:grpSpPr>
        <a:xfrm>
          <a:off x="0" y="0"/>
          <a:ext cx="0" cy="0"/>
          <a:chOff x="0" y="0"/>
          <a:chExt cx="0" cy="0"/>
        </a:xfrm>
      </p:grpSpPr>
      <p:sp>
        <p:nvSpPr>
          <p:cNvPr id="2577" name="Google Shape;2577;p8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578" name="Google Shape;2578;p81"/>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Shorthand Property</a:t>
            </a:r>
            <a:endParaRPr sz="4000">
              <a:solidFill>
                <a:srgbClr val="741B47"/>
              </a:solidFill>
              <a:latin typeface="Raleway Medium"/>
              <a:ea typeface="Raleway Medium"/>
              <a:cs typeface="Raleway Medium"/>
              <a:sym typeface="Raleway Medium"/>
            </a:endParaRPr>
          </a:p>
        </p:txBody>
      </p:sp>
      <p:grpSp>
        <p:nvGrpSpPr>
          <p:cNvPr id="2579" name="Google Shape;2579;p81"/>
          <p:cNvGrpSpPr/>
          <p:nvPr/>
        </p:nvGrpSpPr>
        <p:grpSpPr>
          <a:xfrm>
            <a:off x="304800" y="800609"/>
            <a:ext cx="8407291" cy="1042200"/>
            <a:chOff x="0" y="509"/>
            <a:chExt cx="8407291" cy="1042200"/>
          </a:xfrm>
        </p:grpSpPr>
        <p:sp>
          <p:nvSpPr>
            <p:cNvPr id="2580" name="Google Shape;2580;p81"/>
            <p:cNvSpPr/>
            <p:nvPr/>
          </p:nvSpPr>
          <p:spPr>
            <a:xfrm>
              <a:off x="2640091" y="509"/>
              <a:ext cx="5767200" cy="10422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1"/>
            <p:cNvSpPr txBox="1"/>
            <p:nvPr/>
          </p:nvSpPr>
          <p:spPr>
            <a:xfrm>
              <a:off x="2640091" y="130783"/>
              <a:ext cx="5376600" cy="781500"/>
            </a:xfrm>
            <a:prstGeom prst="rect">
              <a:avLst/>
            </a:prstGeom>
            <a:noFill/>
            <a:ln>
              <a:noFill/>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In this example, 4 padding values are used. The order of the padding values are:</a:t>
              </a:r>
              <a:br>
                <a:rPr b="0" i="0" lang="tr-TR" sz="1600" u="none" cap="none" strike="noStrike">
                  <a:solidFill>
                    <a:srgbClr val="FFFFFF"/>
                  </a:solidFill>
                  <a:latin typeface="Arial"/>
                  <a:ea typeface="Arial"/>
                  <a:cs typeface="Arial"/>
                  <a:sym typeface="Arial"/>
                </a:rPr>
              </a:br>
              <a:r>
                <a:rPr b="0" i="0" lang="tr-TR" sz="1600" u="none" cap="none" strike="noStrike">
                  <a:solidFill>
                    <a:srgbClr val="FFFFFF"/>
                  </a:solidFill>
                  <a:latin typeface="Arial"/>
                  <a:ea typeface="Arial"/>
                  <a:cs typeface="Arial"/>
                  <a:sym typeface="Arial"/>
                </a:rPr>
                <a:t>top padding-right padding-bottom padding-left padding.</a:t>
              </a:r>
              <a:endParaRPr b="0" i="0" sz="1600" u="none" cap="none" strike="noStrike">
                <a:solidFill>
                  <a:srgbClr val="FFFFFF"/>
                </a:solidFill>
                <a:latin typeface="Arial"/>
                <a:ea typeface="Arial"/>
                <a:cs typeface="Arial"/>
                <a:sym typeface="Arial"/>
              </a:endParaRPr>
            </a:p>
          </p:txBody>
        </p:sp>
        <p:sp>
          <p:nvSpPr>
            <p:cNvPr id="2582" name="Google Shape;2582;p81"/>
            <p:cNvSpPr/>
            <p:nvPr/>
          </p:nvSpPr>
          <p:spPr>
            <a:xfrm>
              <a:off x="0" y="159996"/>
              <a:ext cx="2640000" cy="7050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1"/>
            <p:cNvSpPr txBox="1"/>
            <p:nvPr/>
          </p:nvSpPr>
          <p:spPr>
            <a:xfrm>
              <a:off x="34416" y="194412"/>
              <a:ext cx="2571300" cy="6363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tr-TR" sz="2000" u="none" cap="none" strike="noStrike">
                  <a:solidFill>
                    <a:srgbClr val="FFFFFF"/>
                  </a:solidFill>
                  <a:latin typeface="Arial"/>
                  <a:ea typeface="Arial"/>
                  <a:cs typeface="Arial"/>
                  <a:sym typeface="Arial"/>
                </a:rPr>
                <a:t>4 Padding values</a:t>
              </a:r>
              <a:endParaRPr b="0" i="0" sz="2000" u="none" cap="none" strike="noStrike">
                <a:solidFill>
                  <a:schemeClr val="lt1"/>
                </a:solidFill>
                <a:latin typeface="Arial"/>
                <a:ea typeface="Arial"/>
                <a:cs typeface="Arial"/>
                <a:sym typeface="Arial"/>
              </a:endParaRPr>
            </a:p>
          </p:txBody>
        </p:sp>
      </p:grpSp>
      <p:pic>
        <p:nvPicPr>
          <p:cNvPr id="2584" name="Google Shape;2584;p81"/>
          <p:cNvPicPr preferRelativeResize="0"/>
          <p:nvPr/>
        </p:nvPicPr>
        <p:blipFill rotWithShape="1">
          <a:blip r:embed="rId3">
            <a:alphaModFix/>
          </a:blip>
          <a:srcRect b="0" l="0" r="0" t="0"/>
          <a:stretch/>
        </p:blipFill>
        <p:spPr>
          <a:xfrm>
            <a:off x="961825" y="1827622"/>
            <a:ext cx="7093348" cy="3142078"/>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8" name="Shape 2588"/>
        <p:cNvGrpSpPr/>
        <p:nvPr/>
      </p:nvGrpSpPr>
      <p:grpSpPr>
        <a:xfrm>
          <a:off x="0" y="0"/>
          <a:ext cx="0" cy="0"/>
          <a:chOff x="0" y="0"/>
          <a:chExt cx="0" cy="0"/>
        </a:xfrm>
      </p:grpSpPr>
      <p:sp>
        <p:nvSpPr>
          <p:cNvPr id="2589" name="Google Shape;2589;p8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590" name="Google Shape;2590;p82"/>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Shorthand Property</a:t>
            </a:r>
            <a:endParaRPr sz="4000">
              <a:solidFill>
                <a:srgbClr val="741B47"/>
              </a:solidFill>
              <a:latin typeface="Raleway Medium"/>
              <a:ea typeface="Raleway Medium"/>
              <a:cs typeface="Raleway Medium"/>
              <a:sym typeface="Raleway Medium"/>
            </a:endParaRPr>
          </a:p>
        </p:txBody>
      </p:sp>
      <p:grpSp>
        <p:nvGrpSpPr>
          <p:cNvPr id="2591" name="Google Shape;2591;p82"/>
          <p:cNvGrpSpPr/>
          <p:nvPr/>
        </p:nvGrpSpPr>
        <p:grpSpPr>
          <a:xfrm>
            <a:off x="304800" y="800100"/>
            <a:ext cx="8407291" cy="1043100"/>
            <a:chOff x="0" y="0"/>
            <a:chExt cx="8407291" cy="1043100"/>
          </a:xfrm>
        </p:grpSpPr>
        <p:sp>
          <p:nvSpPr>
            <p:cNvPr id="2592" name="Google Shape;2592;p82"/>
            <p:cNvSpPr/>
            <p:nvPr/>
          </p:nvSpPr>
          <p:spPr>
            <a:xfrm>
              <a:off x="2640091" y="0"/>
              <a:ext cx="5767200" cy="10431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2"/>
            <p:cNvSpPr txBox="1"/>
            <p:nvPr/>
          </p:nvSpPr>
          <p:spPr>
            <a:xfrm>
              <a:off x="2640091" y="130402"/>
              <a:ext cx="5376000" cy="782400"/>
            </a:xfrm>
            <a:prstGeom prst="rect">
              <a:avLst/>
            </a:prstGeom>
            <a:noFill/>
            <a:ln>
              <a:noFill/>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In this example, 3 padding values are used. The order of the padding values are:</a:t>
              </a:r>
              <a:br>
                <a:rPr b="0" i="0" lang="tr-TR" sz="1600" u="none" cap="none" strike="noStrike">
                  <a:solidFill>
                    <a:srgbClr val="FFFFFF"/>
                  </a:solidFill>
                  <a:latin typeface="Arial"/>
                  <a:ea typeface="Arial"/>
                  <a:cs typeface="Arial"/>
                  <a:sym typeface="Arial"/>
                </a:rPr>
              </a:br>
              <a:r>
                <a:rPr b="0" i="0" lang="tr-TR" sz="1600" u="none" cap="none" strike="noStrike">
                  <a:solidFill>
                    <a:srgbClr val="FFFFFF"/>
                  </a:solidFill>
                  <a:latin typeface="Arial"/>
                  <a:ea typeface="Arial"/>
                  <a:cs typeface="Arial"/>
                  <a:sym typeface="Arial"/>
                </a:rPr>
                <a:t>top padding-right/left paddings-bottom padding.</a:t>
              </a:r>
              <a:endParaRPr b="0" i="0" sz="1600" u="none" cap="none" strike="noStrike">
                <a:solidFill>
                  <a:srgbClr val="FFFFFF"/>
                </a:solidFill>
                <a:latin typeface="Arial"/>
                <a:ea typeface="Arial"/>
                <a:cs typeface="Arial"/>
                <a:sym typeface="Arial"/>
              </a:endParaRPr>
            </a:p>
          </p:txBody>
        </p:sp>
        <p:sp>
          <p:nvSpPr>
            <p:cNvPr id="2594" name="Google Shape;2594;p82"/>
            <p:cNvSpPr/>
            <p:nvPr/>
          </p:nvSpPr>
          <p:spPr>
            <a:xfrm>
              <a:off x="0" y="159643"/>
              <a:ext cx="2640000" cy="7056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2"/>
            <p:cNvSpPr txBox="1"/>
            <p:nvPr/>
          </p:nvSpPr>
          <p:spPr>
            <a:xfrm>
              <a:off x="34450" y="194093"/>
              <a:ext cx="2571300" cy="6369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tr-TR" sz="2000" u="none" cap="none" strike="noStrike">
                  <a:solidFill>
                    <a:srgbClr val="FFFFFF"/>
                  </a:solidFill>
                  <a:latin typeface="Arial"/>
                  <a:ea typeface="Arial"/>
                  <a:cs typeface="Arial"/>
                  <a:sym typeface="Arial"/>
                </a:rPr>
                <a:t>3 padding values</a:t>
              </a:r>
              <a:endParaRPr b="0" i="0" sz="2000" u="none" cap="none" strike="noStrike">
                <a:solidFill>
                  <a:srgbClr val="FFFFFF"/>
                </a:solidFill>
                <a:latin typeface="Arial"/>
                <a:ea typeface="Arial"/>
                <a:cs typeface="Arial"/>
                <a:sym typeface="Arial"/>
              </a:endParaRPr>
            </a:p>
          </p:txBody>
        </p:sp>
      </p:grpSp>
      <p:pic>
        <p:nvPicPr>
          <p:cNvPr id="2596" name="Google Shape;2596;p82"/>
          <p:cNvPicPr preferRelativeResize="0"/>
          <p:nvPr/>
        </p:nvPicPr>
        <p:blipFill rotWithShape="1">
          <a:blip r:embed="rId3">
            <a:alphaModFix/>
          </a:blip>
          <a:srcRect b="0" l="0" r="0" t="0"/>
          <a:stretch/>
        </p:blipFill>
        <p:spPr>
          <a:xfrm>
            <a:off x="1102304" y="1843314"/>
            <a:ext cx="6939393" cy="318836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0" name="Shape 2600"/>
        <p:cNvGrpSpPr/>
        <p:nvPr/>
      </p:nvGrpSpPr>
      <p:grpSpPr>
        <a:xfrm>
          <a:off x="0" y="0"/>
          <a:ext cx="0" cy="0"/>
          <a:chOff x="0" y="0"/>
          <a:chExt cx="0" cy="0"/>
        </a:xfrm>
      </p:grpSpPr>
      <p:sp>
        <p:nvSpPr>
          <p:cNvPr id="2601" name="Google Shape;2601;p8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602" name="Google Shape;2602;p83"/>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Shorthand Property</a:t>
            </a:r>
            <a:endParaRPr sz="4000">
              <a:solidFill>
                <a:srgbClr val="741B47"/>
              </a:solidFill>
              <a:latin typeface="Raleway Medium"/>
              <a:ea typeface="Raleway Medium"/>
              <a:cs typeface="Raleway Medium"/>
              <a:sym typeface="Raleway Medium"/>
            </a:endParaRPr>
          </a:p>
        </p:txBody>
      </p:sp>
      <p:grpSp>
        <p:nvGrpSpPr>
          <p:cNvPr id="2603" name="Google Shape;2603;p83"/>
          <p:cNvGrpSpPr/>
          <p:nvPr/>
        </p:nvGrpSpPr>
        <p:grpSpPr>
          <a:xfrm>
            <a:off x="304800" y="800100"/>
            <a:ext cx="8407291" cy="1043100"/>
            <a:chOff x="0" y="0"/>
            <a:chExt cx="8407291" cy="1043100"/>
          </a:xfrm>
        </p:grpSpPr>
        <p:sp>
          <p:nvSpPr>
            <p:cNvPr id="2604" name="Google Shape;2604;p83"/>
            <p:cNvSpPr/>
            <p:nvPr/>
          </p:nvSpPr>
          <p:spPr>
            <a:xfrm>
              <a:off x="2640091" y="0"/>
              <a:ext cx="5767200" cy="10431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3"/>
            <p:cNvSpPr txBox="1"/>
            <p:nvPr/>
          </p:nvSpPr>
          <p:spPr>
            <a:xfrm>
              <a:off x="2640091" y="130402"/>
              <a:ext cx="5376000" cy="782400"/>
            </a:xfrm>
            <a:prstGeom prst="rect">
              <a:avLst/>
            </a:prstGeom>
            <a:noFill/>
            <a:ln>
              <a:noFill/>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In this example, 2 padding values are used. The order of the padding values are: </a:t>
              </a:r>
              <a:br>
                <a:rPr b="0" i="0" lang="tr-TR" sz="1600" u="none" cap="none" strike="noStrike">
                  <a:solidFill>
                    <a:srgbClr val="FFFFFF"/>
                  </a:solidFill>
                  <a:latin typeface="Arial"/>
                  <a:ea typeface="Arial"/>
                  <a:cs typeface="Arial"/>
                  <a:sym typeface="Arial"/>
                </a:rPr>
              </a:br>
              <a:r>
                <a:rPr b="0" i="0" lang="tr-TR" sz="1600" u="none" cap="none" strike="noStrike">
                  <a:solidFill>
                    <a:srgbClr val="FFFFFF"/>
                  </a:solidFill>
                  <a:latin typeface="Arial"/>
                  <a:ea typeface="Arial"/>
                  <a:cs typeface="Arial"/>
                  <a:sym typeface="Arial"/>
                </a:rPr>
                <a:t>top/bottom paddings - right/left paddings.</a:t>
              </a:r>
              <a:endParaRPr b="0" i="0" sz="1600" u="none" cap="none" strike="noStrike">
                <a:solidFill>
                  <a:srgbClr val="FFFFFF"/>
                </a:solidFill>
                <a:latin typeface="Arial"/>
                <a:ea typeface="Arial"/>
                <a:cs typeface="Arial"/>
                <a:sym typeface="Arial"/>
              </a:endParaRPr>
            </a:p>
          </p:txBody>
        </p:sp>
        <p:sp>
          <p:nvSpPr>
            <p:cNvPr id="2606" name="Google Shape;2606;p83"/>
            <p:cNvSpPr/>
            <p:nvPr/>
          </p:nvSpPr>
          <p:spPr>
            <a:xfrm>
              <a:off x="0" y="159643"/>
              <a:ext cx="2640000" cy="7056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3"/>
            <p:cNvSpPr txBox="1"/>
            <p:nvPr/>
          </p:nvSpPr>
          <p:spPr>
            <a:xfrm>
              <a:off x="34450" y="194093"/>
              <a:ext cx="2571300" cy="6369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tr-TR" sz="2000" u="none" cap="none" strike="noStrike">
                  <a:solidFill>
                    <a:srgbClr val="FFFFFF"/>
                  </a:solidFill>
                  <a:latin typeface="Arial"/>
                  <a:ea typeface="Arial"/>
                  <a:cs typeface="Arial"/>
                  <a:sym typeface="Arial"/>
                </a:rPr>
                <a:t>2 padding values</a:t>
              </a:r>
              <a:endParaRPr b="0" i="0" sz="2000" u="none" cap="none" strike="noStrike">
                <a:solidFill>
                  <a:schemeClr val="lt1"/>
                </a:solidFill>
                <a:latin typeface="Arial"/>
                <a:ea typeface="Arial"/>
                <a:cs typeface="Arial"/>
                <a:sym typeface="Arial"/>
              </a:endParaRPr>
            </a:p>
          </p:txBody>
        </p:sp>
      </p:grpSp>
      <p:pic>
        <p:nvPicPr>
          <p:cNvPr id="2608" name="Google Shape;2608;p83"/>
          <p:cNvPicPr preferRelativeResize="0"/>
          <p:nvPr/>
        </p:nvPicPr>
        <p:blipFill rotWithShape="1">
          <a:blip r:embed="rId3">
            <a:alphaModFix/>
          </a:blip>
          <a:srcRect b="0" l="0" r="0" t="0"/>
          <a:stretch/>
        </p:blipFill>
        <p:spPr>
          <a:xfrm>
            <a:off x="1120547" y="1810080"/>
            <a:ext cx="6902906" cy="314765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2" name="Shape 2612"/>
        <p:cNvGrpSpPr/>
        <p:nvPr/>
      </p:nvGrpSpPr>
      <p:grpSpPr>
        <a:xfrm>
          <a:off x="0" y="0"/>
          <a:ext cx="0" cy="0"/>
          <a:chOff x="0" y="0"/>
          <a:chExt cx="0" cy="0"/>
        </a:xfrm>
      </p:grpSpPr>
      <p:sp>
        <p:nvSpPr>
          <p:cNvPr id="2613" name="Google Shape;2613;p84"/>
          <p:cNvSpPr txBox="1"/>
          <p:nvPr>
            <p:ph type="ctrTitle"/>
          </p:nvPr>
        </p:nvSpPr>
        <p:spPr>
          <a:xfrm>
            <a:off x="1010730" y="2102553"/>
            <a:ext cx="50601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Inherit Value</a:t>
            </a:r>
            <a:endParaRPr sz="4000">
              <a:solidFill>
                <a:srgbClr val="741B47"/>
              </a:solidFill>
              <a:latin typeface="Raleway Medium"/>
              <a:ea typeface="Raleway Medium"/>
              <a:cs typeface="Raleway Medium"/>
              <a:sym typeface="Raleway Medium"/>
            </a:endParaRPr>
          </a:p>
        </p:txBody>
      </p:sp>
      <p:sp>
        <p:nvSpPr>
          <p:cNvPr id="2614" name="Google Shape;2614;p84"/>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tr-TR" sz="3600">
                <a:solidFill>
                  <a:schemeClr val="lt1"/>
                </a:solidFill>
                <a:latin typeface="Barlow"/>
                <a:ea typeface="Barlow"/>
                <a:cs typeface="Barlow"/>
                <a:sym typeface="Barlow"/>
              </a:rPr>
              <a:t>3</a:t>
            </a:r>
            <a:endParaRPr b="1" i="0" sz="3600" u="none" cap="none" strike="noStrike">
              <a:solidFill>
                <a:schemeClr val="lt1"/>
              </a:solidFill>
              <a:latin typeface="Barlow"/>
              <a:ea typeface="Barlow"/>
              <a:cs typeface="Barlow"/>
              <a:sym typeface="Barlow"/>
            </a:endParaRPr>
          </a:p>
        </p:txBody>
      </p:sp>
      <p:grpSp>
        <p:nvGrpSpPr>
          <p:cNvPr id="2615" name="Google Shape;2615;p84"/>
          <p:cNvGrpSpPr/>
          <p:nvPr/>
        </p:nvGrpSpPr>
        <p:grpSpPr>
          <a:xfrm>
            <a:off x="5796744" y="1573487"/>
            <a:ext cx="2928488" cy="3139481"/>
            <a:chOff x="2183550" y="65875"/>
            <a:chExt cx="4483981" cy="4807045"/>
          </a:xfrm>
        </p:grpSpPr>
        <p:sp>
          <p:nvSpPr>
            <p:cNvPr id="2616" name="Google Shape;2616;p84"/>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7" name="Google Shape;2617;p84"/>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8" name="Google Shape;2618;p84"/>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9" name="Google Shape;2619;p84"/>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0" name="Google Shape;2620;p84"/>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1" name="Google Shape;2621;p84"/>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2" name="Google Shape;2622;p84"/>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3" name="Google Shape;2623;p84"/>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4" name="Google Shape;2624;p84"/>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5" name="Google Shape;2625;p84"/>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6" name="Google Shape;2626;p84"/>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7" name="Google Shape;2627;p84"/>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8" name="Google Shape;2628;p84"/>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9" name="Google Shape;2629;p84"/>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0" name="Google Shape;2630;p84"/>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1" name="Google Shape;2631;p84"/>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2" name="Google Shape;2632;p84"/>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3" name="Google Shape;2633;p84"/>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4" name="Google Shape;2634;p84"/>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5" name="Google Shape;2635;p84"/>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6" name="Google Shape;2636;p84"/>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7" name="Google Shape;2637;p84"/>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638" name="Google Shape;2638;p84"/>
            <p:cNvGrpSpPr/>
            <p:nvPr/>
          </p:nvGrpSpPr>
          <p:grpSpPr>
            <a:xfrm>
              <a:off x="2428704" y="3970322"/>
              <a:ext cx="350131" cy="370523"/>
              <a:chOff x="4512354" y="4952197"/>
              <a:chExt cx="350131" cy="370523"/>
            </a:xfrm>
          </p:grpSpPr>
          <p:grpSp>
            <p:nvGrpSpPr>
              <p:cNvPr id="2639" name="Google Shape;2639;p84"/>
              <p:cNvGrpSpPr/>
              <p:nvPr/>
            </p:nvGrpSpPr>
            <p:grpSpPr>
              <a:xfrm>
                <a:off x="4512354" y="5116449"/>
                <a:ext cx="343196" cy="206271"/>
                <a:chOff x="4512354" y="5116449"/>
                <a:chExt cx="343196" cy="206271"/>
              </a:xfrm>
            </p:grpSpPr>
            <p:sp>
              <p:nvSpPr>
                <p:cNvPr id="2640" name="Google Shape;2640;p84"/>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1" name="Google Shape;2641;p84"/>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2" name="Google Shape;2642;p84"/>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643" name="Google Shape;2643;p84"/>
                <p:cNvGrpSpPr/>
                <p:nvPr/>
              </p:nvGrpSpPr>
              <p:grpSpPr>
                <a:xfrm>
                  <a:off x="4592868" y="5212556"/>
                  <a:ext cx="96807" cy="56007"/>
                  <a:chOff x="4592868" y="5212556"/>
                  <a:chExt cx="96807" cy="56007"/>
                </a:xfrm>
              </p:grpSpPr>
              <p:sp>
                <p:nvSpPr>
                  <p:cNvPr id="2644" name="Google Shape;2644;p84"/>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5" name="Google Shape;2645;p84"/>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646" name="Google Shape;2646;p84"/>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7" name="Google Shape;2647;p84"/>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8" name="Google Shape;2648;p84"/>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9" name="Google Shape;2649;p84"/>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0" name="Google Shape;2650;p84"/>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1" name="Google Shape;2651;p84"/>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2" name="Google Shape;2652;p84"/>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3" name="Google Shape;2653;p84"/>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4" name="Google Shape;2654;p84"/>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5" name="Google Shape;2655;p84"/>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6" name="Google Shape;2656;p84"/>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7" name="Google Shape;2657;p84"/>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8" name="Google Shape;2658;p84"/>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9" name="Google Shape;2659;p84"/>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0" name="Google Shape;2660;p84"/>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1" name="Google Shape;2661;p84"/>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2" name="Google Shape;2662;p84"/>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3" name="Google Shape;2663;p84"/>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4" name="Google Shape;2664;p84"/>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5" name="Google Shape;2665;p84"/>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6" name="Google Shape;2666;p84"/>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7" name="Google Shape;2667;p84"/>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8" name="Google Shape;2668;p84"/>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9" name="Google Shape;2669;p84"/>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0" name="Google Shape;2670;p84"/>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1" name="Google Shape;2671;p84"/>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2" name="Google Shape;2672;p84"/>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3" name="Google Shape;2673;p84"/>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4" name="Google Shape;2674;p84"/>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5" name="Google Shape;2675;p84"/>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6" name="Google Shape;2676;p84"/>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7" name="Google Shape;2677;p84"/>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8" name="Google Shape;2678;p84"/>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9" name="Google Shape;2679;p84"/>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0" name="Google Shape;2680;p84"/>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1" name="Google Shape;2681;p84"/>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2" name="Google Shape;2682;p84"/>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3" name="Google Shape;2683;p84"/>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4" name="Google Shape;2684;p84"/>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5" name="Google Shape;2685;p84"/>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6" name="Google Shape;2686;p84"/>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7" name="Google Shape;2687;p84"/>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8" name="Google Shape;2688;p84"/>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9" name="Google Shape;2689;p84"/>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0" name="Google Shape;2690;p84"/>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1" name="Google Shape;2691;p84"/>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2" name="Google Shape;2692;p84"/>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3" name="Google Shape;2693;p84"/>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4" name="Google Shape;2694;p84"/>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5" name="Google Shape;2695;p84"/>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6" name="Google Shape;2696;p84"/>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7" name="Google Shape;2697;p84"/>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8" name="Google Shape;2698;p84"/>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9" name="Google Shape;2699;p84"/>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0" name="Google Shape;2700;p84"/>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1" name="Google Shape;2701;p84"/>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2" name="Google Shape;2702;p84"/>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3" name="Google Shape;2703;p84"/>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4" name="Google Shape;2704;p84"/>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5" name="Google Shape;2705;p84"/>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6" name="Google Shape;2706;p84"/>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7" name="Google Shape;2707;p84"/>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8" name="Google Shape;2708;p84"/>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9" name="Google Shape;2709;p84"/>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710" name="Google Shape;2710;p84"/>
              <p:cNvGrpSpPr/>
              <p:nvPr/>
            </p:nvGrpSpPr>
            <p:grpSpPr>
              <a:xfrm>
                <a:off x="4655095" y="4952197"/>
                <a:ext cx="207390" cy="280361"/>
                <a:chOff x="4655095" y="4952197"/>
                <a:chExt cx="207390" cy="280361"/>
              </a:xfrm>
            </p:grpSpPr>
            <p:grpSp>
              <p:nvGrpSpPr>
                <p:cNvPr id="2711" name="Google Shape;2711;p84"/>
                <p:cNvGrpSpPr/>
                <p:nvPr/>
              </p:nvGrpSpPr>
              <p:grpSpPr>
                <a:xfrm>
                  <a:off x="4655095" y="4952197"/>
                  <a:ext cx="207390" cy="280361"/>
                  <a:chOff x="4655095" y="4952197"/>
                  <a:chExt cx="207390" cy="280361"/>
                </a:xfrm>
              </p:grpSpPr>
              <p:sp>
                <p:nvSpPr>
                  <p:cNvPr id="2712" name="Google Shape;2712;p84"/>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3" name="Google Shape;2713;p84"/>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4" name="Google Shape;2714;p84"/>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5" name="Google Shape;2715;p84"/>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6" name="Google Shape;2716;p84"/>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717" name="Google Shape;2717;p84"/>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8" name="Google Shape;2718;p84"/>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9" name="Google Shape;2719;p84"/>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2720" name="Google Shape;2720;p84"/>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1" name="Google Shape;2721;p84"/>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2" name="Google Shape;2722;p84"/>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3" name="Google Shape;2723;p84"/>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4" name="Google Shape;2724;p84"/>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5" name="Google Shape;2725;p84"/>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6" name="Google Shape;2726;p84"/>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7" name="Google Shape;2727;p84"/>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8" name="Google Shape;2728;p84"/>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9" name="Google Shape;2729;p84"/>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0" name="Google Shape;2730;p84"/>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1" name="Google Shape;2731;p84"/>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2" name="Google Shape;2732;p84"/>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3" name="Google Shape;2733;p84"/>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4" name="Google Shape;2734;p84"/>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5" name="Google Shape;2735;p84"/>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6" name="Google Shape;2736;p84"/>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7" name="Google Shape;2737;p84"/>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8" name="Google Shape;2738;p84"/>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9" name="Google Shape;2739;p84"/>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0" name="Google Shape;2740;p84"/>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1" name="Google Shape;2741;p84"/>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2" name="Google Shape;2742;p84"/>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3" name="Google Shape;2743;p84"/>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4" name="Google Shape;2744;p84"/>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5" name="Google Shape;2745;p84"/>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6" name="Google Shape;2746;p84"/>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7" name="Google Shape;2747;p84"/>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8" name="Google Shape;2748;p84"/>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749" name="Google Shape;2749;p84"/>
            <p:cNvGrpSpPr/>
            <p:nvPr/>
          </p:nvGrpSpPr>
          <p:grpSpPr>
            <a:xfrm>
              <a:off x="6161826" y="4215479"/>
              <a:ext cx="350681" cy="265782"/>
              <a:chOff x="6621095" y="1452181"/>
              <a:chExt cx="330893" cy="250785"/>
            </a:xfrm>
          </p:grpSpPr>
          <p:sp>
            <p:nvSpPr>
              <p:cNvPr id="2750" name="Google Shape;2750;p84"/>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1" name="Google Shape;2751;p84"/>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2" name="Google Shape;2752;p84"/>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3" name="Google Shape;2753;p84"/>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4" name="Google Shape;2754;p84"/>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8" name="Shape 2758"/>
        <p:cNvGrpSpPr/>
        <p:nvPr/>
      </p:nvGrpSpPr>
      <p:grpSpPr>
        <a:xfrm>
          <a:off x="0" y="0"/>
          <a:ext cx="0" cy="0"/>
          <a:chOff x="0" y="0"/>
          <a:chExt cx="0" cy="0"/>
        </a:xfrm>
      </p:grpSpPr>
      <p:sp>
        <p:nvSpPr>
          <p:cNvPr id="2759" name="Google Shape;2759;p8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760" name="Google Shape;2760;p85"/>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Inherit Value</a:t>
            </a:r>
            <a:endParaRPr sz="4000">
              <a:solidFill>
                <a:srgbClr val="741B47"/>
              </a:solidFill>
              <a:latin typeface="Raleway Medium"/>
              <a:ea typeface="Raleway Medium"/>
              <a:cs typeface="Raleway Medium"/>
              <a:sym typeface="Raleway Medium"/>
            </a:endParaRPr>
          </a:p>
        </p:txBody>
      </p:sp>
      <p:grpSp>
        <p:nvGrpSpPr>
          <p:cNvPr id="2761" name="Google Shape;2761;p85"/>
          <p:cNvGrpSpPr/>
          <p:nvPr/>
        </p:nvGrpSpPr>
        <p:grpSpPr>
          <a:xfrm>
            <a:off x="304800" y="800100"/>
            <a:ext cx="8407291" cy="1043100"/>
            <a:chOff x="0" y="0"/>
            <a:chExt cx="8407291" cy="1043100"/>
          </a:xfrm>
        </p:grpSpPr>
        <p:sp>
          <p:nvSpPr>
            <p:cNvPr id="2762" name="Google Shape;2762;p85"/>
            <p:cNvSpPr/>
            <p:nvPr/>
          </p:nvSpPr>
          <p:spPr>
            <a:xfrm>
              <a:off x="2640091" y="0"/>
              <a:ext cx="5767200" cy="10431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5"/>
            <p:cNvSpPr txBox="1"/>
            <p:nvPr/>
          </p:nvSpPr>
          <p:spPr>
            <a:xfrm>
              <a:off x="2640091" y="130402"/>
              <a:ext cx="5376000" cy="782400"/>
            </a:xfrm>
            <a:prstGeom prst="rect">
              <a:avLst/>
            </a:prstGeom>
            <a:noFill/>
            <a:ln>
              <a:noFill/>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The </a:t>
              </a:r>
              <a:r>
                <a:rPr lang="tr-TR" sz="1600">
                  <a:solidFill>
                    <a:srgbClr val="FFFFFF"/>
                  </a:solidFill>
                </a:rPr>
                <a:t>padding</a:t>
              </a:r>
              <a:r>
                <a:rPr b="0" i="0" lang="tr-TR" sz="1600" u="none" cap="none" strike="noStrike">
                  <a:solidFill>
                    <a:srgbClr val="FFFFFF"/>
                  </a:solidFill>
                  <a:latin typeface="Arial"/>
                  <a:ea typeface="Arial"/>
                  <a:cs typeface="Arial"/>
                  <a:sym typeface="Arial"/>
                </a:rPr>
                <a:t> of an element can be inherited from the parent element using inherit value.</a:t>
              </a:r>
              <a:endParaRPr b="0" i="0" sz="1600" u="none" cap="none" strike="noStrike">
                <a:solidFill>
                  <a:srgbClr val="FFFFFF"/>
                </a:solidFill>
                <a:latin typeface="Arial"/>
                <a:ea typeface="Arial"/>
                <a:cs typeface="Arial"/>
                <a:sym typeface="Arial"/>
              </a:endParaRPr>
            </a:p>
          </p:txBody>
        </p:sp>
        <p:sp>
          <p:nvSpPr>
            <p:cNvPr id="2764" name="Google Shape;2764;p85"/>
            <p:cNvSpPr/>
            <p:nvPr/>
          </p:nvSpPr>
          <p:spPr>
            <a:xfrm>
              <a:off x="0" y="159643"/>
              <a:ext cx="2640000" cy="7056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5"/>
            <p:cNvSpPr txBox="1"/>
            <p:nvPr/>
          </p:nvSpPr>
          <p:spPr>
            <a:xfrm>
              <a:off x="34450" y="194093"/>
              <a:ext cx="2571300" cy="6369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tr-TR" sz="2000" u="none" cap="none" strike="noStrike">
                  <a:solidFill>
                    <a:srgbClr val="FFFFFF"/>
                  </a:solidFill>
                  <a:latin typeface="Arial"/>
                  <a:ea typeface="Arial"/>
                  <a:cs typeface="Arial"/>
                  <a:sym typeface="Arial"/>
                </a:rPr>
                <a:t>Inherit Value</a:t>
              </a:r>
              <a:endParaRPr b="0" i="0" sz="2000" u="none" cap="none" strike="noStrike">
                <a:solidFill>
                  <a:srgbClr val="FFFFFF"/>
                </a:solidFill>
                <a:latin typeface="Arial"/>
                <a:ea typeface="Arial"/>
                <a:cs typeface="Arial"/>
                <a:sym typeface="Arial"/>
              </a:endParaRPr>
            </a:p>
          </p:txBody>
        </p:sp>
      </p:grpSp>
      <p:pic>
        <p:nvPicPr>
          <p:cNvPr id="2766" name="Google Shape;2766;p85"/>
          <p:cNvPicPr preferRelativeResize="0"/>
          <p:nvPr/>
        </p:nvPicPr>
        <p:blipFill rotWithShape="1">
          <a:blip r:embed="rId3">
            <a:alphaModFix/>
          </a:blip>
          <a:srcRect b="0" l="0" r="0" t="0"/>
          <a:stretch/>
        </p:blipFill>
        <p:spPr>
          <a:xfrm>
            <a:off x="1879806" y="1825689"/>
            <a:ext cx="5257388" cy="314401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0" name="Shape 2770"/>
        <p:cNvGrpSpPr/>
        <p:nvPr/>
      </p:nvGrpSpPr>
      <p:grpSpPr>
        <a:xfrm>
          <a:off x="0" y="0"/>
          <a:ext cx="0" cy="0"/>
          <a:chOff x="0" y="0"/>
          <a:chExt cx="0" cy="0"/>
        </a:xfrm>
      </p:grpSpPr>
      <p:sp>
        <p:nvSpPr>
          <p:cNvPr id="2771" name="Google Shape;2771;p86"/>
          <p:cNvSpPr txBox="1"/>
          <p:nvPr>
            <p:ph type="ctrTitle"/>
          </p:nvPr>
        </p:nvSpPr>
        <p:spPr>
          <a:xfrm>
            <a:off x="1010729" y="2102553"/>
            <a:ext cx="53103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box-sizing property</a:t>
            </a:r>
            <a:endParaRPr sz="4000">
              <a:solidFill>
                <a:srgbClr val="741B47"/>
              </a:solidFill>
              <a:latin typeface="Raleway Medium"/>
              <a:ea typeface="Raleway Medium"/>
              <a:cs typeface="Raleway Medium"/>
              <a:sym typeface="Raleway Medium"/>
            </a:endParaRPr>
          </a:p>
        </p:txBody>
      </p:sp>
      <p:sp>
        <p:nvSpPr>
          <p:cNvPr id="2772" name="Google Shape;2772;p86"/>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tr-TR" sz="3600">
                <a:solidFill>
                  <a:schemeClr val="lt1"/>
                </a:solidFill>
                <a:latin typeface="Barlow"/>
                <a:ea typeface="Barlow"/>
                <a:cs typeface="Barlow"/>
                <a:sym typeface="Barlow"/>
              </a:rPr>
              <a:t>4</a:t>
            </a:r>
            <a:endParaRPr b="1" i="0" sz="3600" u="none" cap="none" strike="noStrike">
              <a:solidFill>
                <a:schemeClr val="lt1"/>
              </a:solidFill>
              <a:latin typeface="Barlow"/>
              <a:ea typeface="Barlow"/>
              <a:cs typeface="Barlow"/>
              <a:sym typeface="Barlow"/>
            </a:endParaRPr>
          </a:p>
        </p:txBody>
      </p:sp>
      <p:grpSp>
        <p:nvGrpSpPr>
          <p:cNvPr id="2773" name="Google Shape;2773;p86"/>
          <p:cNvGrpSpPr/>
          <p:nvPr/>
        </p:nvGrpSpPr>
        <p:grpSpPr>
          <a:xfrm>
            <a:off x="5903074" y="1573487"/>
            <a:ext cx="2928488" cy="3139481"/>
            <a:chOff x="2183550" y="65875"/>
            <a:chExt cx="4483981" cy="4807045"/>
          </a:xfrm>
        </p:grpSpPr>
        <p:sp>
          <p:nvSpPr>
            <p:cNvPr id="2774" name="Google Shape;2774;p86"/>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5" name="Google Shape;2775;p86"/>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6" name="Google Shape;2776;p86"/>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7" name="Google Shape;2777;p86"/>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8" name="Google Shape;2778;p86"/>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9" name="Google Shape;2779;p86"/>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0" name="Google Shape;2780;p86"/>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1" name="Google Shape;2781;p86"/>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2" name="Google Shape;2782;p86"/>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3" name="Google Shape;2783;p86"/>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4" name="Google Shape;2784;p86"/>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5" name="Google Shape;2785;p86"/>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6" name="Google Shape;2786;p86"/>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7" name="Google Shape;2787;p86"/>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8" name="Google Shape;2788;p86"/>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9" name="Google Shape;2789;p86"/>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0" name="Google Shape;2790;p86"/>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1" name="Google Shape;2791;p86"/>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2" name="Google Shape;2792;p86"/>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3" name="Google Shape;2793;p86"/>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4" name="Google Shape;2794;p86"/>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5" name="Google Shape;2795;p86"/>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796" name="Google Shape;2796;p86"/>
            <p:cNvGrpSpPr/>
            <p:nvPr/>
          </p:nvGrpSpPr>
          <p:grpSpPr>
            <a:xfrm>
              <a:off x="2428704" y="3970322"/>
              <a:ext cx="350131" cy="370523"/>
              <a:chOff x="4512354" y="4952197"/>
              <a:chExt cx="350131" cy="370523"/>
            </a:xfrm>
          </p:grpSpPr>
          <p:grpSp>
            <p:nvGrpSpPr>
              <p:cNvPr id="2797" name="Google Shape;2797;p86"/>
              <p:cNvGrpSpPr/>
              <p:nvPr/>
            </p:nvGrpSpPr>
            <p:grpSpPr>
              <a:xfrm>
                <a:off x="4512354" y="5116449"/>
                <a:ext cx="343196" cy="206271"/>
                <a:chOff x="4512354" y="5116449"/>
                <a:chExt cx="343196" cy="206271"/>
              </a:xfrm>
            </p:grpSpPr>
            <p:sp>
              <p:nvSpPr>
                <p:cNvPr id="2798" name="Google Shape;2798;p86"/>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9" name="Google Shape;2799;p86"/>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0" name="Google Shape;2800;p86"/>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801" name="Google Shape;2801;p86"/>
                <p:cNvGrpSpPr/>
                <p:nvPr/>
              </p:nvGrpSpPr>
              <p:grpSpPr>
                <a:xfrm>
                  <a:off x="4592868" y="5212556"/>
                  <a:ext cx="96807" cy="56007"/>
                  <a:chOff x="4592868" y="5212556"/>
                  <a:chExt cx="96807" cy="56007"/>
                </a:xfrm>
              </p:grpSpPr>
              <p:sp>
                <p:nvSpPr>
                  <p:cNvPr id="2802" name="Google Shape;2802;p86"/>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3" name="Google Shape;2803;p86"/>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804" name="Google Shape;2804;p86"/>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5" name="Google Shape;2805;p86"/>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6" name="Google Shape;2806;p86"/>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7" name="Google Shape;2807;p86"/>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8" name="Google Shape;2808;p86"/>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9" name="Google Shape;2809;p86"/>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0" name="Google Shape;2810;p86"/>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1" name="Google Shape;2811;p86"/>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2" name="Google Shape;2812;p86"/>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3" name="Google Shape;2813;p86"/>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4" name="Google Shape;2814;p86"/>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5" name="Google Shape;2815;p86"/>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6" name="Google Shape;2816;p86"/>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7" name="Google Shape;2817;p86"/>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8" name="Google Shape;2818;p86"/>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9" name="Google Shape;2819;p86"/>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0" name="Google Shape;2820;p86"/>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1" name="Google Shape;2821;p86"/>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2" name="Google Shape;2822;p86"/>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3" name="Google Shape;2823;p86"/>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4" name="Google Shape;2824;p86"/>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5" name="Google Shape;2825;p86"/>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6" name="Google Shape;2826;p86"/>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7" name="Google Shape;2827;p86"/>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8" name="Google Shape;2828;p86"/>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9" name="Google Shape;2829;p86"/>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0" name="Google Shape;2830;p86"/>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1" name="Google Shape;2831;p86"/>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2" name="Google Shape;2832;p86"/>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3" name="Google Shape;2833;p86"/>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4" name="Google Shape;2834;p86"/>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5" name="Google Shape;2835;p86"/>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6" name="Google Shape;2836;p86"/>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7" name="Google Shape;2837;p86"/>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8" name="Google Shape;2838;p86"/>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9" name="Google Shape;2839;p86"/>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0" name="Google Shape;2840;p86"/>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1" name="Google Shape;2841;p86"/>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2" name="Google Shape;2842;p86"/>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3" name="Google Shape;2843;p86"/>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4" name="Google Shape;2844;p86"/>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5" name="Google Shape;2845;p86"/>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6" name="Google Shape;2846;p86"/>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7" name="Google Shape;2847;p86"/>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8" name="Google Shape;2848;p86"/>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9" name="Google Shape;2849;p86"/>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0" name="Google Shape;2850;p86"/>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1" name="Google Shape;2851;p86"/>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2" name="Google Shape;2852;p86"/>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3" name="Google Shape;2853;p86"/>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4" name="Google Shape;2854;p86"/>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5" name="Google Shape;2855;p86"/>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6" name="Google Shape;2856;p86"/>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7" name="Google Shape;2857;p86"/>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8" name="Google Shape;2858;p86"/>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9" name="Google Shape;2859;p86"/>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0" name="Google Shape;2860;p86"/>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1" name="Google Shape;2861;p86"/>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2" name="Google Shape;2862;p86"/>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3" name="Google Shape;2863;p86"/>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4" name="Google Shape;2864;p86"/>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5" name="Google Shape;2865;p86"/>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6" name="Google Shape;2866;p86"/>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7" name="Google Shape;2867;p86"/>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868" name="Google Shape;2868;p86"/>
              <p:cNvGrpSpPr/>
              <p:nvPr/>
            </p:nvGrpSpPr>
            <p:grpSpPr>
              <a:xfrm>
                <a:off x="4655095" y="4952197"/>
                <a:ext cx="207390" cy="280361"/>
                <a:chOff x="4655095" y="4952197"/>
                <a:chExt cx="207390" cy="280361"/>
              </a:xfrm>
            </p:grpSpPr>
            <p:grpSp>
              <p:nvGrpSpPr>
                <p:cNvPr id="2869" name="Google Shape;2869;p86"/>
                <p:cNvGrpSpPr/>
                <p:nvPr/>
              </p:nvGrpSpPr>
              <p:grpSpPr>
                <a:xfrm>
                  <a:off x="4655095" y="4952197"/>
                  <a:ext cx="207390" cy="280361"/>
                  <a:chOff x="4655095" y="4952197"/>
                  <a:chExt cx="207390" cy="280361"/>
                </a:xfrm>
              </p:grpSpPr>
              <p:sp>
                <p:nvSpPr>
                  <p:cNvPr id="2870" name="Google Shape;2870;p86"/>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1" name="Google Shape;2871;p86"/>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2" name="Google Shape;2872;p86"/>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3" name="Google Shape;2873;p86"/>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4" name="Google Shape;2874;p86"/>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875" name="Google Shape;2875;p86"/>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6" name="Google Shape;2876;p86"/>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7" name="Google Shape;2877;p86"/>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2878" name="Google Shape;2878;p86"/>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9" name="Google Shape;2879;p86"/>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0" name="Google Shape;2880;p86"/>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1" name="Google Shape;2881;p86"/>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2" name="Google Shape;2882;p86"/>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3" name="Google Shape;2883;p86"/>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4" name="Google Shape;2884;p86"/>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5" name="Google Shape;2885;p86"/>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6" name="Google Shape;2886;p86"/>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7" name="Google Shape;2887;p86"/>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8" name="Google Shape;2888;p86"/>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9" name="Google Shape;2889;p86"/>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0" name="Google Shape;2890;p86"/>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1" name="Google Shape;2891;p86"/>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2" name="Google Shape;2892;p86"/>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3" name="Google Shape;2893;p86"/>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4" name="Google Shape;2894;p86"/>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5" name="Google Shape;2895;p86"/>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6" name="Google Shape;2896;p86"/>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7" name="Google Shape;2897;p86"/>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8" name="Google Shape;2898;p86"/>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9" name="Google Shape;2899;p86"/>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0" name="Google Shape;2900;p86"/>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1" name="Google Shape;2901;p86"/>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2" name="Google Shape;2902;p86"/>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3" name="Google Shape;2903;p86"/>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4" name="Google Shape;2904;p86"/>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5" name="Google Shape;2905;p86"/>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6" name="Google Shape;2906;p86"/>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907" name="Google Shape;2907;p86"/>
            <p:cNvGrpSpPr/>
            <p:nvPr/>
          </p:nvGrpSpPr>
          <p:grpSpPr>
            <a:xfrm>
              <a:off x="6161826" y="4215479"/>
              <a:ext cx="350681" cy="265782"/>
              <a:chOff x="6621095" y="1452181"/>
              <a:chExt cx="330893" cy="250785"/>
            </a:xfrm>
          </p:grpSpPr>
          <p:sp>
            <p:nvSpPr>
              <p:cNvPr id="2908" name="Google Shape;2908;p86"/>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9" name="Google Shape;2909;p86"/>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0" name="Google Shape;2910;p86"/>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1" name="Google Shape;2911;p86"/>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2" name="Google Shape;2912;p86"/>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descr="Image result for css" id="99" name="Google Shape;99;p15"/>
          <p:cNvPicPr preferRelativeResize="0"/>
          <p:nvPr/>
        </p:nvPicPr>
        <p:blipFill rotWithShape="1">
          <a:blip r:embed="rId3">
            <a:alphaModFix/>
          </a:blip>
          <a:srcRect b="0" l="0" r="0" t="0"/>
          <a:stretch/>
        </p:blipFill>
        <p:spPr>
          <a:xfrm>
            <a:off x="5837250" y="2021799"/>
            <a:ext cx="3130275" cy="1760775"/>
          </a:xfrm>
          <a:prstGeom prst="rect">
            <a:avLst/>
          </a:prstGeom>
          <a:noFill/>
          <a:ln>
            <a:noFill/>
          </a:ln>
        </p:spPr>
      </p:pic>
      <p:sp>
        <p:nvSpPr>
          <p:cNvPr id="100" name="Google Shape;100;p1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grpSp>
        <p:nvGrpSpPr>
          <p:cNvPr id="101" name="Google Shape;101;p15"/>
          <p:cNvGrpSpPr/>
          <p:nvPr/>
        </p:nvGrpSpPr>
        <p:grpSpPr>
          <a:xfrm>
            <a:off x="-4364685" y="336993"/>
            <a:ext cx="10622266" cy="5472816"/>
            <a:chOff x="-4594335" y="-704407"/>
            <a:chExt cx="10622266" cy="5472816"/>
          </a:xfrm>
        </p:grpSpPr>
        <p:sp>
          <p:nvSpPr>
            <p:cNvPr id="102" name="Google Shape;102;p15"/>
            <p:cNvSpPr/>
            <p:nvPr/>
          </p:nvSpPr>
          <p:spPr>
            <a:xfrm>
              <a:off x="585007" y="2374744"/>
              <a:ext cx="5442924" cy="81280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5"/>
            <p:cNvSpPr txBox="1"/>
            <p:nvPr/>
          </p:nvSpPr>
          <p:spPr>
            <a:xfrm>
              <a:off x="728227" y="2374744"/>
              <a:ext cx="5278145" cy="812800"/>
            </a:xfrm>
            <a:prstGeom prst="rect">
              <a:avLst/>
            </a:prstGeom>
            <a:solidFill>
              <a:srgbClr val="C27BA0"/>
            </a:solidFill>
            <a:ln>
              <a:noFill/>
            </a:ln>
          </p:spPr>
          <p:txBody>
            <a:bodyPr anchorCtr="0" anchor="ctr" bIns="45700" lIns="645150" spcFirstLastPara="1" rIns="45700" wrap="square" tIns="45700">
              <a:noAutofit/>
            </a:bodyPr>
            <a:lstStyle/>
            <a:p>
              <a:pPr indent="0" lvl="0" marL="0" marR="0" rtl="0" algn="l">
                <a:lnSpc>
                  <a:spcPct val="90000"/>
                </a:lnSpc>
                <a:spcBef>
                  <a:spcPts val="0"/>
                </a:spcBef>
                <a:spcAft>
                  <a:spcPts val="0"/>
                </a:spcAft>
                <a:buClr>
                  <a:srgbClr val="000000"/>
                </a:buClr>
                <a:buSzPts val="1800"/>
                <a:buFont typeface="Arial"/>
                <a:buNone/>
              </a:pPr>
              <a:r>
                <a:rPr b="0" i="0" lang="tr-TR" sz="1800" u="none" cap="none" strike="noStrike">
                  <a:solidFill>
                    <a:schemeClr val="lt1"/>
                  </a:solidFill>
                  <a:latin typeface="Arial"/>
                  <a:ea typeface="Arial"/>
                  <a:cs typeface="Arial"/>
                  <a:sym typeface="Arial"/>
                </a:rPr>
                <a:t>CSS files are the external style sheets which consists of the styles for HTML file.</a:t>
              </a:r>
              <a:endParaRPr b="0" i="0" sz="1400" u="none" cap="none" strike="noStrike">
                <a:solidFill>
                  <a:srgbClr val="000000"/>
                </a:solidFill>
                <a:latin typeface="Arial"/>
                <a:ea typeface="Arial"/>
                <a:cs typeface="Arial"/>
                <a:sym typeface="Arial"/>
              </a:endParaRPr>
            </a:p>
          </p:txBody>
        </p:sp>
        <p:sp>
          <p:nvSpPr>
            <p:cNvPr id="104" name="Google Shape;104;p15"/>
            <p:cNvSpPr/>
            <p:nvPr/>
          </p:nvSpPr>
          <p:spPr>
            <a:xfrm>
              <a:off x="-4594335" y="-704407"/>
              <a:ext cx="5472816" cy="5472816"/>
            </a:xfrm>
            <a:prstGeom prst="blockArc">
              <a:avLst>
                <a:gd fmla="val 18900000" name="adj1"/>
                <a:gd fmla="val 2700000" name="adj2"/>
                <a:gd fmla="val 395" name="adj3"/>
              </a:avLst>
            </a:prstGeom>
            <a:noFill/>
            <a:ln cap="flat" cmpd="sng" w="25400">
              <a:solidFill>
                <a:srgbClr val="008FA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5"/>
            <p:cNvSpPr/>
            <p:nvPr/>
          </p:nvSpPr>
          <p:spPr>
            <a:xfrm>
              <a:off x="553962" y="593689"/>
              <a:ext cx="5473969" cy="81280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5"/>
            <p:cNvSpPr txBox="1"/>
            <p:nvPr/>
          </p:nvSpPr>
          <p:spPr>
            <a:xfrm>
              <a:off x="531928" y="626740"/>
              <a:ext cx="5475833" cy="812800"/>
            </a:xfrm>
            <a:prstGeom prst="rect">
              <a:avLst/>
            </a:prstGeom>
            <a:solidFill>
              <a:srgbClr val="C27BA0"/>
            </a:solidFill>
            <a:ln>
              <a:noFill/>
            </a:ln>
          </p:spPr>
          <p:txBody>
            <a:bodyPr anchorCtr="0" anchor="ctr" bIns="45700" lIns="645150" spcFirstLastPara="1" rIns="45700" wrap="square" tIns="45700">
              <a:noAutofit/>
            </a:bodyPr>
            <a:lstStyle/>
            <a:p>
              <a:pPr indent="0" lvl="0" marL="0" marR="0" rtl="0" algn="l">
                <a:lnSpc>
                  <a:spcPct val="90000"/>
                </a:lnSpc>
                <a:spcBef>
                  <a:spcPts val="0"/>
                </a:spcBef>
                <a:spcAft>
                  <a:spcPts val="0"/>
                </a:spcAft>
                <a:buClr>
                  <a:srgbClr val="000000"/>
                </a:buClr>
                <a:buSzPts val="1800"/>
                <a:buFont typeface="Arial"/>
                <a:buNone/>
              </a:pPr>
              <a:r>
                <a:rPr b="0" i="0" lang="tr-TR" sz="1800" u="none" cap="none" strike="noStrike">
                  <a:solidFill>
                    <a:schemeClr val="lt1"/>
                  </a:solidFill>
                  <a:latin typeface="Arial"/>
                  <a:ea typeface="Arial"/>
                  <a:cs typeface="Arial"/>
                  <a:sym typeface="Arial"/>
                </a:rPr>
                <a:t>CSS helps elements how to be displayed on the web.</a:t>
              </a:r>
              <a:endParaRPr b="0" i="0" sz="1400" u="none" cap="none" strike="noStrike">
                <a:solidFill>
                  <a:srgbClr val="000000"/>
                </a:solidFill>
                <a:latin typeface="Arial"/>
                <a:ea typeface="Arial"/>
                <a:cs typeface="Arial"/>
                <a:sym typeface="Arial"/>
              </a:endParaRPr>
            </a:p>
          </p:txBody>
        </p:sp>
        <p:sp>
          <p:nvSpPr>
            <p:cNvPr id="107" name="Google Shape;107;p15"/>
            <p:cNvSpPr/>
            <p:nvPr/>
          </p:nvSpPr>
          <p:spPr>
            <a:xfrm>
              <a:off x="23928" y="525140"/>
              <a:ext cx="1016000" cy="101600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5"/>
            <p:cNvSpPr/>
            <p:nvPr/>
          </p:nvSpPr>
          <p:spPr>
            <a:xfrm>
              <a:off x="106343" y="2279495"/>
              <a:ext cx="1016000" cy="101600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 name="Google Shape;109;p15"/>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CSS?</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6" name="Shape 2916"/>
        <p:cNvGrpSpPr/>
        <p:nvPr/>
      </p:nvGrpSpPr>
      <p:grpSpPr>
        <a:xfrm>
          <a:off x="0" y="0"/>
          <a:ext cx="0" cy="0"/>
          <a:chOff x="0" y="0"/>
          <a:chExt cx="0" cy="0"/>
        </a:xfrm>
      </p:grpSpPr>
      <p:sp>
        <p:nvSpPr>
          <p:cNvPr id="2917" name="Google Shape;2917;p8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918" name="Google Shape;2918;p87"/>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box-sizing property</a:t>
            </a:r>
            <a:endParaRPr sz="4000">
              <a:solidFill>
                <a:srgbClr val="741B47"/>
              </a:solidFill>
              <a:latin typeface="Raleway Medium"/>
              <a:ea typeface="Raleway Medium"/>
              <a:cs typeface="Raleway Medium"/>
              <a:sym typeface="Raleway Medium"/>
            </a:endParaRPr>
          </a:p>
        </p:txBody>
      </p:sp>
      <p:sp>
        <p:nvSpPr>
          <p:cNvPr id="2919" name="Google Shape;2919;p87"/>
          <p:cNvSpPr/>
          <p:nvPr/>
        </p:nvSpPr>
        <p:spPr>
          <a:xfrm>
            <a:off x="431800" y="1168822"/>
            <a:ext cx="7457700" cy="18159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 The CSS width property specifies the width of the element's content area. The content area is the portion inside the padding, border, and padding of an element (the box model).</a:t>
            </a:r>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 If an element has a specified width, the padding added to that element will be added to the total width of the element. This is often an undesirable result.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3" name="Shape 2923"/>
        <p:cNvGrpSpPr/>
        <p:nvPr/>
      </p:nvGrpSpPr>
      <p:grpSpPr>
        <a:xfrm>
          <a:off x="0" y="0"/>
          <a:ext cx="0" cy="0"/>
          <a:chOff x="0" y="0"/>
          <a:chExt cx="0" cy="0"/>
        </a:xfrm>
      </p:grpSpPr>
      <p:sp>
        <p:nvSpPr>
          <p:cNvPr id="2924" name="Google Shape;2924;p8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925" name="Google Shape;2925;p88"/>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box-sizing property</a:t>
            </a:r>
            <a:endParaRPr sz="4000">
              <a:solidFill>
                <a:srgbClr val="741B47"/>
              </a:solidFill>
              <a:latin typeface="Raleway Medium"/>
              <a:ea typeface="Raleway Medium"/>
              <a:cs typeface="Raleway Medium"/>
              <a:sym typeface="Raleway Medium"/>
            </a:endParaRPr>
          </a:p>
        </p:txBody>
      </p:sp>
      <p:sp>
        <p:nvSpPr>
          <p:cNvPr id="2926" name="Google Shape;2926;p88"/>
          <p:cNvSpPr/>
          <p:nvPr/>
        </p:nvSpPr>
        <p:spPr>
          <a:xfrm>
            <a:off x="431800" y="1168822"/>
            <a:ext cx="7457700" cy="3047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 In the example below, the &lt;div&gt; element is given a width of 300px. However, the actual width of the &lt;div&gt; element will be 350px (300px + 25px of left padding + 25px of right padding)</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 To keep the width at 300px, no matter the amount of padding, you can use the box-sizing property. This causes the element to maintain its width; if you increase the padding, the available content space will decrease.</a:t>
            </a:r>
            <a:endParaRPr/>
          </a:p>
        </p:txBody>
      </p:sp>
      <p:pic>
        <p:nvPicPr>
          <p:cNvPr id="2927" name="Google Shape;2927;p88"/>
          <p:cNvPicPr preferRelativeResize="0"/>
          <p:nvPr/>
        </p:nvPicPr>
        <p:blipFill rotWithShape="1">
          <a:blip r:embed="rId3">
            <a:alphaModFix/>
          </a:blip>
          <a:srcRect b="0" l="0" r="0" t="0"/>
          <a:stretch/>
        </p:blipFill>
        <p:spPr>
          <a:xfrm>
            <a:off x="3252250" y="2190922"/>
            <a:ext cx="1743318" cy="102884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1" name="Shape 2931"/>
        <p:cNvGrpSpPr/>
        <p:nvPr/>
      </p:nvGrpSpPr>
      <p:grpSpPr>
        <a:xfrm>
          <a:off x="0" y="0"/>
          <a:ext cx="0" cy="0"/>
          <a:chOff x="0" y="0"/>
          <a:chExt cx="0" cy="0"/>
        </a:xfrm>
      </p:grpSpPr>
      <p:sp>
        <p:nvSpPr>
          <p:cNvPr id="2932" name="Google Shape;2932;p8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933" name="Google Shape;2933;p89"/>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box-sizing property</a:t>
            </a:r>
            <a:endParaRPr sz="4000">
              <a:solidFill>
                <a:srgbClr val="741B47"/>
              </a:solidFill>
              <a:latin typeface="Raleway Medium"/>
              <a:ea typeface="Raleway Medium"/>
              <a:cs typeface="Raleway Medium"/>
              <a:sym typeface="Raleway Medium"/>
            </a:endParaRPr>
          </a:p>
        </p:txBody>
      </p:sp>
      <p:sp>
        <p:nvSpPr>
          <p:cNvPr id="2934" name="Google Shape;2934;p89"/>
          <p:cNvSpPr/>
          <p:nvPr/>
        </p:nvSpPr>
        <p:spPr>
          <a:xfrm>
            <a:off x="431800" y="1168822"/>
            <a:ext cx="7457700" cy="8310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 Use the box-sizing property to keep the width at 300px, no matter the amount of padding:</a:t>
            </a:r>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p:txBody>
      </p:sp>
      <p:pic>
        <p:nvPicPr>
          <p:cNvPr id="2935" name="Google Shape;2935;p89"/>
          <p:cNvPicPr preferRelativeResize="0"/>
          <p:nvPr/>
        </p:nvPicPr>
        <p:blipFill rotWithShape="1">
          <a:blip r:embed="rId3">
            <a:alphaModFix/>
          </a:blip>
          <a:srcRect b="0" l="0" r="0" t="0"/>
          <a:stretch/>
        </p:blipFill>
        <p:spPr>
          <a:xfrm>
            <a:off x="3088867" y="2368541"/>
            <a:ext cx="2143424" cy="115268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9" name="Shape 2939"/>
        <p:cNvGrpSpPr/>
        <p:nvPr/>
      </p:nvGrpSpPr>
      <p:grpSpPr>
        <a:xfrm>
          <a:off x="0" y="0"/>
          <a:ext cx="0" cy="0"/>
          <a:chOff x="0" y="0"/>
          <a:chExt cx="0" cy="0"/>
        </a:xfrm>
      </p:grpSpPr>
      <p:grpSp>
        <p:nvGrpSpPr>
          <p:cNvPr id="2940" name="Google Shape;2940;p90"/>
          <p:cNvGrpSpPr/>
          <p:nvPr/>
        </p:nvGrpSpPr>
        <p:grpSpPr>
          <a:xfrm>
            <a:off x="5122427" y="668001"/>
            <a:ext cx="3841143" cy="3893303"/>
            <a:chOff x="5122427" y="668001"/>
            <a:chExt cx="3841143" cy="3893303"/>
          </a:xfrm>
        </p:grpSpPr>
        <p:grpSp>
          <p:nvGrpSpPr>
            <p:cNvPr id="2941" name="Google Shape;2941;p90"/>
            <p:cNvGrpSpPr/>
            <p:nvPr/>
          </p:nvGrpSpPr>
          <p:grpSpPr>
            <a:xfrm>
              <a:off x="5144045" y="893590"/>
              <a:ext cx="2833667" cy="2964311"/>
              <a:chOff x="3860721" y="1330073"/>
              <a:chExt cx="3544299" cy="3707706"/>
            </a:xfrm>
          </p:grpSpPr>
          <p:sp>
            <p:nvSpPr>
              <p:cNvPr id="2942" name="Google Shape;2942;p90"/>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3" name="Google Shape;2943;p90"/>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4" name="Google Shape;2944;p90"/>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5" name="Google Shape;2945;p90"/>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6" name="Google Shape;2946;p90"/>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7" name="Google Shape;2947;p90"/>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8" name="Google Shape;2948;p90"/>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9" name="Google Shape;2949;p90"/>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0" name="Google Shape;2950;p90"/>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1" name="Google Shape;2951;p90"/>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2" name="Google Shape;2952;p90"/>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3" name="Google Shape;2953;p90"/>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4" name="Google Shape;2954;p90"/>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5" name="Google Shape;2955;p90"/>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6" name="Google Shape;2956;p90"/>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7" name="Google Shape;2957;p90"/>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8" name="Google Shape;2958;p90"/>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9" name="Google Shape;2959;p90"/>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0" name="Google Shape;2960;p90"/>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1" name="Google Shape;2961;p90"/>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2" name="Google Shape;2962;p90"/>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3" name="Google Shape;2963;p90"/>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4" name="Google Shape;2964;p90"/>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5" name="Google Shape;2965;p90"/>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6" name="Google Shape;2966;p90"/>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7" name="Google Shape;2967;p90"/>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8" name="Google Shape;2968;p90"/>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9" name="Google Shape;2969;p90"/>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0" name="Google Shape;2970;p90"/>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1" name="Google Shape;2971;p90"/>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2" name="Google Shape;2972;p90"/>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3" name="Google Shape;2973;p90"/>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4" name="Google Shape;2974;p90"/>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5" name="Google Shape;2975;p90"/>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6" name="Google Shape;2976;p90"/>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7" name="Google Shape;2977;p90"/>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8" name="Google Shape;2978;p90"/>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9" name="Google Shape;2979;p90"/>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0" name="Google Shape;2980;p90"/>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1" name="Google Shape;2981;p90"/>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2" name="Google Shape;2982;p90"/>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3" name="Google Shape;2983;p90"/>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4" name="Google Shape;2984;p90"/>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5" name="Google Shape;2985;p90"/>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6" name="Google Shape;2986;p90"/>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7" name="Google Shape;2987;p90"/>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8" name="Google Shape;2988;p90"/>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9" name="Google Shape;2989;p90"/>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0" name="Google Shape;2990;p90"/>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1" name="Google Shape;2991;p90"/>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2" name="Google Shape;2992;p90"/>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3" name="Google Shape;2993;p90"/>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4" name="Google Shape;2994;p90"/>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5" name="Google Shape;2995;p90"/>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6" name="Google Shape;2996;p90"/>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7" name="Google Shape;2997;p90"/>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8" name="Google Shape;2998;p90"/>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9" name="Google Shape;2999;p90"/>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0" name="Google Shape;3000;p90"/>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1" name="Google Shape;3001;p90"/>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2" name="Google Shape;3002;p90"/>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3" name="Google Shape;3003;p90"/>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4" name="Google Shape;3004;p90"/>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5" name="Google Shape;3005;p90"/>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6" name="Google Shape;3006;p90"/>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7" name="Google Shape;3007;p90"/>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8" name="Google Shape;3008;p90"/>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9" name="Google Shape;3009;p90"/>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0" name="Google Shape;3010;p90"/>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1" name="Google Shape;3011;p90"/>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2" name="Google Shape;3012;p90"/>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3" name="Google Shape;3013;p90"/>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4" name="Google Shape;3014;p90"/>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5" name="Google Shape;3015;p90"/>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6" name="Google Shape;3016;p90"/>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7" name="Google Shape;3017;p90"/>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8" name="Google Shape;3018;p90"/>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9" name="Google Shape;3019;p90"/>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0" name="Google Shape;3020;p90"/>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1" name="Google Shape;3021;p90"/>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2" name="Google Shape;3022;p90"/>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3" name="Google Shape;3023;p90"/>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4" name="Google Shape;3024;p90"/>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5" name="Google Shape;3025;p90"/>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6" name="Google Shape;3026;p90"/>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7" name="Google Shape;3027;p90"/>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8" name="Google Shape;3028;p90"/>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9" name="Google Shape;3029;p90"/>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0" name="Google Shape;3030;p90"/>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1" name="Google Shape;3031;p90"/>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2" name="Google Shape;3032;p90"/>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3" name="Google Shape;3033;p90"/>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4" name="Google Shape;3034;p90"/>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5" name="Google Shape;3035;p90"/>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6" name="Google Shape;3036;p90"/>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7" name="Google Shape;3037;p90"/>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8" name="Google Shape;3038;p90"/>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9" name="Google Shape;3039;p90"/>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0" name="Google Shape;3040;p90"/>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1" name="Google Shape;3041;p90"/>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2" name="Google Shape;3042;p90"/>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3" name="Google Shape;3043;p90"/>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4" name="Google Shape;3044;p90"/>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5" name="Google Shape;3045;p90"/>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6" name="Google Shape;3046;p90"/>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7" name="Google Shape;3047;p90"/>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8" name="Google Shape;3048;p90"/>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049" name="Google Shape;3049;p90"/>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0" name="Google Shape;3050;p90"/>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1" name="Google Shape;3051;p90"/>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2" name="Google Shape;3052;p90"/>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3" name="Google Shape;3053;p90"/>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4" name="Google Shape;3054;p90"/>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5" name="Google Shape;3055;p90"/>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6" name="Google Shape;3056;p90"/>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7" name="Google Shape;3057;p90"/>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8" name="Google Shape;3058;p90"/>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9" name="Google Shape;3059;p90"/>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0" name="Google Shape;3060;p90"/>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1" name="Google Shape;3061;p90"/>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2" name="Google Shape;3062;p90"/>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3" name="Google Shape;3063;p90"/>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4" name="Google Shape;3064;p90"/>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5" name="Google Shape;3065;p90"/>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6" name="Google Shape;3066;p90"/>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7" name="Google Shape;3067;p90"/>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8" name="Google Shape;3068;p90"/>
            <p:cNvSpPr/>
            <p:nvPr/>
          </p:nvSpPr>
          <p:spPr>
            <a:xfrm>
              <a:off x="6712641" y="675415"/>
              <a:ext cx="103914" cy="12801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9" name="Google Shape;3069;p90"/>
            <p:cNvSpPr/>
            <p:nvPr/>
          </p:nvSpPr>
          <p:spPr>
            <a:xfrm>
              <a:off x="6716857" y="674913"/>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0" name="Google Shape;3070;p90"/>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1" name="Google Shape;3071;p90"/>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2" name="Google Shape;3072;p90"/>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3" name="Google Shape;3073;p90"/>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4" name="Google Shape;3074;p90"/>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5" name="Google Shape;3075;p90"/>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6" name="Google Shape;3076;p90"/>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7" name="Google Shape;3077;p90"/>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8" name="Google Shape;3078;p90"/>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9" name="Google Shape;3079;p90"/>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080" name="Google Shape;3080;p90"/>
            <p:cNvGrpSpPr/>
            <p:nvPr/>
          </p:nvGrpSpPr>
          <p:grpSpPr>
            <a:xfrm flipH="1">
              <a:off x="5678143" y="1227582"/>
              <a:ext cx="345795" cy="1043508"/>
              <a:chOff x="5678143" y="1151382"/>
              <a:chExt cx="345795" cy="1043508"/>
            </a:xfrm>
          </p:grpSpPr>
          <p:sp>
            <p:nvSpPr>
              <p:cNvPr id="3081" name="Google Shape;3081;p90"/>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2" name="Google Shape;3082;p90"/>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3" name="Google Shape;3083;p90"/>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4" name="Google Shape;3084;p90"/>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5" name="Google Shape;3085;p90"/>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6" name="Google Shape;3086;p90"/>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7" name="Google Shape;3087;p90"/>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8" name="Google Shape;3088;p90"/>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9" name="Google Shape;3089;p90"/>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0" name="Google Shape;3090;p90"/>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1" name="Google Shape;3091;p90"/>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2" name="Google Shape;3092;p90"/>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3" name="Google Shape;3093;p90"/>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4" name="Google Shape;3094;p90"/>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5" name="Google Shape;3095;p90"/>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6" name="Google Shape;3096;p90"/>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7" name="Google Shape;3097;p90"/>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098" name="Google Shape;3098;p90"/>
            <p:cNvGrpSpPr/>
            <p:nvPr/>
          </p:nvGrpSpPr>
          <p:grpSpPr>
            <a:xfrm>
              <a:off x="5122427" y="3292365"/>
              <a:ext cx="823270" cy="1268939"/>
              <a:chOff x="5490177" y="3555452"/>
              <a:chExt cx="823270" cy="1268939"/>
            </a:xfrm>
          </p:grpSpPr>
          <p:sp>
            <p:nvSpPr>
              <p:cNvPr id="3099" name="Google Shape;3099;p90"/>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0" name="Google Shape;3100;p90"/>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1" name="Google Shape;3101;p90"/>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2" name="Google Shape;3102;p90"/>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3" name="Google Shape;3103;p90"/>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4" name="Google Shape;3104;p90"/>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5" name="Google Shape;3105;p90"/>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6" name="Google Shape;3106;p90"/>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7" name="Google Shape;3107;p90"/>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8" name="Google Shape;3108;p90"/>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9" name="Google Shape;3109;p90"/>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0" name="Google Shape;3110;p90"/>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1" name="Google Shape;3111;p90"/>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2" name="Google Shape;3112;p90"/>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3" name="Google Shape;3113;p90"/>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4" name="Google Shape;3114;p90"/>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5" name="Google Shape;3115;p90"/>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6" name="Google Shape;3116;p90"/>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7" name="Google Shape;3117;p90"/>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8" name="Google Shape;3118;p90"/>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9" name="Google Shape;3119;p90"/>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0" name="Google Shape;3120;p90"/>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1" name="Google Shape;3121;p90"/>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2" name="Google Shape;3122;p90"/>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3" name="Google Shape;3123;p90"/>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4" name="Google Shape;3124;p90"/>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5" name="Google Shape;3125;p90"/>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6" name="Google Shape;3126;p90"/>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7" name="Google Shape;3127;p90"/>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8" name="Google Shape;3128;p90"/>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9" name="Google Shape;3129;p90"/>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130" name="Google Shape;3130;p90"/>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1" name="Google Shape;3131;p90"/>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2" name="Google Shape;3132;p90"/>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3" name="Google Shape;3133;p90"/>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4" name="Google Shape;3134;p90"/>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5" name="Google Shape;3135;p90"/>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6" name="Google Shape;3136;p90"/>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7" name="Google Shape;3137;p90"/>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8" name="Google Shape;3138;p90"/>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9" name="Google Shape;3139;p90"/>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0" name="Google Shape;3140;p90"/>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1" name="Google Shape;3141;p90"/>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2" name="Google Shape;3142;p90"/>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3" name="Google Shape;3143;p90"/>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4" name="Google Shape;3144;p90"/>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5" name="Google Shape;3145;p90"/>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6" name="Google Shape;3146;p90"/>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7" name="Google Shape;3147;p90"/>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8" name="Google Shape;3148;p90"/>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9" name="Google Shape;3149;p90"/>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0" name="Google Shape;3150;p90"/>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1" name="Google Shape;3151;p90"/>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2" name="Google Shape;3152;p90"/>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3" name="Google Shape;3153;p90"/>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4" name="Google Shape;3154;p90"/>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5" name="Google Shape;3155;p90"/>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6" name="Google Shape;3156;p90"/>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7" name="Google Shape;3157;p90"/>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8" name="Google Shape;3158;p90"/>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9" name="Google Shape;3159;p90"/>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0" name="Google Shape;3160;p90"/>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1" name="Google Shape;3161;p90"/>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2" name="Google Shape;3162;p90"/>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3" name="Google Shape;3163;p90"/>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4" name="Google Shape;3164;p90"/>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5" name="Google Shape;3165;p90"/>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166" name="Google Shape;3166;p90"/>
            <p:cNvGrpSpPr/>
            <p:nvPr/>
          </p:nvGrpSpPr>
          <p:grpSpPr>
            <a:xfrm>
              <a:off x="6544676" y="927098"/>
              <a:ext cx="264549" cy="200503"/>
              <a:chOff x="6621095" y="1452181"/>
              <a:chExt cx="330893" cy="250785"/>
            </a:xfrm>
          </p:grpSpPr>
          <p:sp>
            <p:nvSpPr>
              <p:cNvPr id="3167" name="Google Shape;3167;p90"/>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8" name="Google Shape;3168;p90"/>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9" name="Google Shape;3169;p90"/>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0" name="Google Shape;3170;p90"/>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1" name="Google Shape;3171;p90"/>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172" name="Google Shape;3172;p90"/>
            <p:cNvGrpSpPr/>
            <p:nvPr/>
          </p:nvGrpSpPr>
          <p:grpSpPr>
            <a:xfrm>
              <a:off x="7210355" y="1314222"/>
              <a:ext cx="264549" cy="200503"/>
              <a:chOff x="6621095" y="1452181"/>
              <a:chExt cx="330893" cy="250785"/>
            </a:xfrm>
          </p:grpSpPr>
          <p:sp>
            <p:nvSpPr>
              <p:cNvPr id="3173" name="Google Shape;3173;p90"/>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4" name="Google Shape;3174;p90"/>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5" name="Google Shape;3175;p90"/>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6" name="Google Shape;3176;p90"/>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7" name="Google Shape;3177;p90"/>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178" name="Google Shape;3178;p90"/>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9" name="Google Shape;3179;p90"/>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180" name="Google Shape;3180;p90"/>
            <p:cNvGrpSpPr/>
            <p:nvPr/>
          </p:nvGrpSpPr>
          <p:grpSpPr>
            <a:xfrm flipH="1">
              <a:off x="8183210" y="2407472"/>
              <a:ext cx="780359" cy="1195999"/>
              <a:chOff x="3975528" y="3303922"/>
              <a:chExt cx="780359" cy="1195999"/>
            </a:xfrm>
          </p:grpSpPr>
          <p:sp>
            <p:nvSpPr>
              <p:cNvPr id="3181" name="Google Shape;3181;p90"/>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4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2" name="Google Shape;3182;p90"/>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4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3" name="Google Shape;3183;p90"/>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4" name="Google Shape;3184;p90"/>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5" name="Google Shape;3185;p90"/>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6" name="Google Shape;3186;p90"/>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7" name="Google Shape;3187;p90"/>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8" name="Google Shape;3188;p90"/>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9" name="Google Shape;3189;p90"/>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0" name="Google Shape;3190;p90"/>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1" name="Google Shape;3191;p90"/>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4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2" name="Google Shape;3192;p90"/>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3" name="Google Shape;3193;p90"/>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4" name="Google Shape;3194;p90"/>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5" name="Google Shape;3195;p90"/>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6" name="Google Shape;3196;p90"/>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7" name="Google Shape;3197;p90"/>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8" name="Google Shape;3198;p90"/>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9" name="Google Shape;3199;p90"/>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0" name="Google Shape;3200;p90"/>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1" name="Google Shape;3201;p90"/>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2" name="Google Shape;3202;p90"/>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3" name="Google Shape;3203;p90"/>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4" name="Google Shape;3204;p90"/>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5" name="Google Shape;3205;p90"/>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6" name="Google Shape;3206;p90"/>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207" name="Google Shape;3207;p90"/>
              <p:cNvGrpSpPr/>
              <p:nvPr/>
            </p:nvGrpSpPr>
            <p:grpSpPr>
              <a:xfrm flipH="1">
                <a:off x="4321774" y="3621402"/>
                <a:ext cx="239004" cy="181217"/>
                <a:chOff x="6621095" y="1452181"/>
                <a:chExt cx="330893" cy="250785"/>
              </a:xfrm>
            </p:grpSpPr>
            <p:sp>
              <p:nvSpPr>
                <p:cNvPr id="3208" name="Google Shape;3208;p90"/>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9" name="Google Shape;3209;p90"/>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0" name="Google Shape;3210;p90"/>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1" name="Google Shape;3211;p90"/>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2" name="Google Shape;3212;p90"/>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213" name="Google Shape;3213;p90"/>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4" name="Google Shape;3214;p90"/>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3215" name="Google Shape;3215;p90"/>
          <p:cNvSpPr txBox="1"/>
          <p:nvPr>
            <p:ph type="ctrTitle"/>
          </p:nvPr>
        </p:nvSpPr>
        <p:spPr>
          <a:xfrm>
            <a:off x="1074619" y="1908496"/>
            <a:ext cx="49626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CSS Text</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9" name="Shape 3219"/>
        <p:cNvGrpSpPr/>
        <p:nvPr/>
      </p:nvGrpSpPr>
      <p:grpSpPr>
        <a:xfrm>
          <a:off x="0" y="0"/>
          <a:ext cx="0" cy="0"/>
          <a:chOff x="0" y="0"/>
          <a:chExt cx="0" cy="0"/>
        </a:xfrm>
      </p:grpSpPr>
      <p:sp>
        <p:nvSpPr>
          <p:cNvPr id="3220" name="Google Shape;3220;p91"/>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3221" name="Google Shape;3221;p91"/>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Table of Contents</a:t>
            </a:r>
            <a:endParaRPr b="0" i="0" sz="4800" u="none" cap="none" strike="noStrike">
              <a:solidFill>
                <a:srgbClr val="741B47"/>
              </a:solidFill>
              <a:latin typeface="Raleway Medium"/>
              <a:ea typeface="Raleway Medium"/>
              <a:cs typeface="Raleway Medium"/>
              <a:sym typeface="Raleway Medium"/>
            </a:endParaRPr>
          </a:p>
        </p:txBody>
      </p:sp>
      <p:sp>
        <p:nvSpPr>
          <p:cNvPr id="3222" name="Google Shape;3222;p91"/>
          <p:cNvSpPr txBox="1"/>
          <p:nvPr>
            <p:ph idx="4294967295" type="subTitle"/>
          </p:nvPr>
        </p:nvSpPr>
        <p:spPr>
          <a:xfrm>
            <a:off x="248352" y="864250"/>
            <a:ext cx="4755000" cy="3482100"/>
          </a:xfrm>
          <a:prstGeom prst="rect">
            <a:avLst/>
          </a:prstGeom>
          <a:noFill/>
          <a:ln>
            <a:noFill/>
          </a:ln>
        </p:spPr>
        <p:txBody>
          <a:bodyPr anchorCtr="0" anchor="t" bIns="0" lIns="0" spcFirstLastPara="1" rIns="0" wrap="square" tIns="0">
            <a:noAutofit/>
          </a:bodyPr>
          <a:lstStyle/>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Text Color</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Text Alignment</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Text Decoration</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Text Transformation</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Text Indentation</a:t>
            </a:r>
            <a:endParaRPr b="0" i="0" sz="3600" u="none" cap="none" strike="noStrike">
              <a:solidFill>
                <a:schemeClr val="dk1"/>
              </a:solidFill>
              <a:latin typeface="Raleway"/>
              <a:ea typeface="Raleway"/>
              <a:cs typeface="Raleway"/>
              <a:sym typeface="Raleway"/>
            </a:endParaRPr>
          </a:p>
          <a:p>
            <a:pPr indent="-228600" lvl="0" marL="457200" marR="0" rtl="0" algn="l">
              <a:lnSpc>
                <a:spcPct val="110000"/>
              </a:lnSpc>
              <a:spcBef>
                <a:spcPts val="600"/>
              </a:spcBef>
              <a:spcAft>
                <a:spcPts val="0"/>
              </a:spcAft>
              <a:buClr>
                <a:srgbClr val="741B47"/>
              </a:buClr>
              <a:buSzPts val="3600"/>
              <a:buFont typeface="Raleway"/>
              <a:buNone/>
            </a:pPr>
            <a:r>
              <a:t/>
            </a:r>
            <a:endParaRPr b="0" i="0" sz="3600" u="none" cap="none" strike="noStrike">
              <a:solidFill>
                <a:schemeClr val="dk1"/>
              </a:solidFill>
              <a:latin typeface="Raleway"/>
              <a:ea typeface="Raleway"/>
              <a:cs typeface="Raleway"/>
              <a:sym typeface="Raleway"/>
            </a:endParaRPr>
          </a:p>
        </p:txBody>
      </p:sp>
      <p:sp>
        <p:nvSpPr>
          <p:cNvPr id="3223" name="Google Shape;3223;p91"/>
          <p:cNvSpPr txBox="1"/>
          <p:nvPr/>
        </p:nvSpPr>
        <p:spPr>
          <a:xfrm>
            <a:off x="5003350" y="864250"/>
            <a:ext cx="3941400" cy="3946800"/>
          </a:xfrm>
          <a:prstGeom prst="rect">
            <a:avLst/>
          </a:prstGeom>
          <a:noFill/>
          <a:ln>
            <a:noFill/>
          </a:ln>
        </p:spPr>
        <p:txBody>
          <a:bodyPr anchorCtr="0" anchor="t" bIns="91425" lIns="91425" spcFirstLastPara="1" rIns="91425" wrap="square" tIns="91425">
            <a:noAutofit/>
          </a:bodyPr>
          <a:lstStyle/>
          <a:p>
            <a:pPr indent="-457200" lvl="0" marL="457200" rtl="0" algn="l">
              <a:lnSpc>
                <a:spcPct val="110000"/>
              </a:lnSpc>
              <a:spcBef>
                <a:spcPts val="600"/>
              </a:spcBef>
              <a:spcAft>
                <a:spcPts val="0"/>
              </a:spcAft>
              <a:buClr>
                <a:srgbClr val="741B47"/>
              </a:buClr>
              <a:buSzPts val="3600"/>
              <a:buFont typeface="Raleway"/>
              <a:buChar char="▶"/>
            </a:pPr>
            <a:r>
              <a:rPr lang="tr-TR" sz="3600">
                <a:solidFill>
                  <a:schemeClr val="dk1"/>
                </a:solidFill>
                <a:latin typeface="Raleway"/>
                <a:ea typeface="Raleway"/>
                <a:cs typeface="Raleway"/>
                <a:sym typeface="Raleway"/>
              </a:rPr>
              <a:t>Letter Spacing</a:t>
            </a:r>
            <a:endParaRPr sz="3600">
              <a:solidFill>
                <a:schemeClr val="dk1"/>
              </a:solidFill>
              <a:latin typeface="Raleway"/>
              <a:ea typeface="Raleway"/>
              <a:cs typeface="Raleway"/>
              <a:sym typeface="Raleway"/>
            </a:endParaRPr>
          </a:p>
          <a:p>
            <a:pPr indent="-457200" lvl="0" marL="457200" rtl="0" algn="l">
              <a:lnSpc>
                <a:spcPct val="110000"/>
              </a:lnSpc>
              <a:spcBef>
                <a:spcPts val="600"/>
              </a:spcBef>
              <a:spcAft>
                <a:spcPts val="0"/>
              </a:spcAft>
              <a:buClr>
                <a:srgbClr val="741B47"/>
              </a:buClr>
              <a:buSzPts val="3600"/>
              <a:buFont typeface="Raleway"/>
              <a:buChar char="▶"/>
            </a:pPr>
            <a:r>
              <a:rPr lang="tr-TR" sz="3600">
                <a:solidFill>
                  <a:schemeClr val="dk1"/>
                </a:solidFill>
                <a:latin typeface="Raleway"/>
                <a:ea typeface="Raleway"/>
                <a:cs typeface="Raleway"/>
                <a:sym typeface="Raleway"/>
              </a:rPr>
              <a:t>Line Height</a:t>
            </a:r>
            <a:endParaRPr sz="3600">
              <a:solidFill>
                <a:schemeClr val="dk1"/>
              </a:solidFill>
              <a:latin typeface="Raleway"/>
              <a:ea typeface="Raleway"/>
              <a:cs typeface="Raleway"/>
              <a:sym typeface="Raleway"/>
            </a:endParaRPr>
          </a:p>
          <a:p>
            <a:pPr indent="-457200" lvl="0" marL="457200" rtl="0" algn="l">
              <a:lnSpc>
                <a:spcPct val="110000"/>
              </a:lnSpc>
              <a:spcBef>
                <a:spcPts val="600"/>
              </a:spcBef>
              <a:spcAft>
                <a:spcPts val="0"/>
              </a:spcAft>
              <a:buClr>
                <a:srgbClr val="741B47"/>
              </a:buClr>
              <a:buSzPts val="3600"/>
              <a:buFont typeface="Raleway"/>
              <a:buChar char="▶"/>
            </a:pPr>
            <a:r>
              <a:rPr lang="tr-TR" sz="3600">
                <a:solidFill>
                  <a:schemeClr val="dk1"/>
                </a:solidFill>
                <a:latin typeface="Raleway"/>
                <a:ea typeface="Raleway"/>
                <a:cs typeface="Raleway"/>
                <a:sym typeface="Raleway"/>
              </a:rPr>
              <a:t>Text Direction</a:t>
            </a:r>
            <a:endParaRPr sz="3600">
              <a:solidFill>
                <a:schemeClr val="dk1"/>
              </a:solidFill>
              <a:latin typeface="Raleway"/>
              <a:ea typeface="Raleway"/>
              <a:cs typeface="Raleway"/>
              <a:sym typeface="Raleway"/>
            </a:endParaRPr>
          </a:p>
          <a:p>
            <a:pPr indent="-457200" lvl="0" marL="457200" rtl="0" algn="l">
              <a:lnSpc>
                <a:spcPct val="110000"/>
              </a:lnSpc>
              <a:spcBef>
                <a:spcPts val="600"/>
              </a:spcBef>
              <a:spcAft>
                <a:spcPts val="0"/>
              </a:spcAft>
              <a:buClr>
                <a:srgbClr val="741B47"/>
              </a:buClr>
              <a:buSzPts val="3600"/>
              <a:buFont typeface="Raleway"/>
              <a:buChar char="▶"/>
            </a:pPr>
            <a:r>
              <a:rPr lang="tr-TR" sz="3600">
                <a:solidFill>
                  <a:schemeClr val="dk1"/>
                </a:solidFill>
                <a:latin typeface="Raleway"/>
                <a:ea typeface="Raleway"/>
                <a:cs typeface="Raleway"/>
                <a:sym typeface="Raleway"/>
              </a:rPr>
              <a:t>Word Spacing</a:t>
            </a:r>
            <a:endParaRPr sz="3600">
              <a:solidFill>
                <a:schemeClr val="dk1"/>
              </a:solidFill>
              <a:latin typeface="Raleway"/>
              <a:ea typeface="Raleway"/>
              <a:cs typeface="Raleway"/>
              <a:sym typeface="Raleway"/>
            </a:endParaRPr>
          </a:p>
          <a:p>
            <a:pPr indent="-457200" lvl="0" marL="457200" rtl="0" algn="l">
              <a:lnSpc>
                <a:spcPct val="110000"/>
              </a:lnSpc>
              <a:spcBef>
                <a:spcPts val="600"/>
              </a:spcBef>
              <a:spcAft>
                <a:spcPts val="0"/>
              </a:spcAft>
              <a:buClr>
                <a:srgbClr val="741B47"/>
              </a:buClr>
              <a:buSzPts val="3600"/>
              <a:buFont typeface="Raleway"/>
              <a:buChar char="▶"/>
            </a:pPr>
            <a:r>
              <a:rPr lang="tr-TR" sz="3600">
                <a:solidFill>
                  <a:schemeClr val="dk1"/>
                </a:solidFill>
                <a:latin typeface="Raleway"/>
                <a:ea typeface="Raleway"/>
                <a:cs typeface="Raleway"/>
                <a:sym typeface="Raleway"/>
              </a:rPr>
              <a:t> Text Shadow</a:t>
            </a:r>
            <a:endParaRPr>
              <a:latin typeface="Barlow Light"/>
              <a:ea typeface="Barlow Light"/>
              <a:cs typeface="Barlow Light"/>
              <a:sym typeface="Barlow Light"/>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3227" name="Shape 3227"/>
        <p:cNvGrpSpPr/>
        <p:nvPr/>
      </p:nvGrpSpPr>
      <p:grpSpPr>
        <a:xfrm>
          <a:off x="0" y="0"/>
          <a:ext cx="0" cy="0"/>
          <a:chOff x="0" y="0"/>
          <a:chExt cx="0" cy="0"/>
        </a:xfrm>
      </p:grpSpPr>
      <p:sp>
        <p:nvSpPr>
          <p:cNvPr id="3228" name="Google Shape;3228;p92"/>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92"/>
          <p:cNvSpPr txBox="1"/>
          <p:nvPr>
            <p:ph type="title"/>
          </p:nvPr>
        </p:nvSpPr>
        <p:spPr>
          <a:xfrm>
            <a:off x="520950" y="428125"/>
            <a:ext cx="8102100" cy="464700"/>
          </a:xfrm>
          <a:prstGeom prst="rect">
            <a:avLst/>
          </a:prstGeom>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tr-TR" sz="2400">
                <a:solidFill>
                  <a:srgbClr val="0A3534"/>
                </a:solidFill>
                <a:latin typeface="Proxima Nova Semibold"/>
                <a:ea typeface="Proxima Nova Semibold"/>
                <a:cs typeface="Proxima Nova Semibold"/>
                <a:sym typeface="Proxima Nova Semibold"/>
              </a:rPr>
              <a:t>Did you finish pre-class?</a:t>
            </a:r>
            <a:endParaRPr sz="2400"/>
          </a:p>
        </p:txBody>
      </p:sp>
      <p:pic>
        <p:nvPicPr>
          <p:cNvPr id="3230" name="Google Shape;3230;p92"/>
          <p:cNvPicPr preferRelativeResize="0"/>
          <p:nvPr/>
        </p:nvPicPr>
        <p:blipFill rotWithShape="1">
          <a:blip r:embed="rId3">
            <a:alphaModFix/>
          </a:blip>
          <a:srcRect b="0" l="29" r="39" t="0"/>
          <a:stretch/>
        </p:blipFill>
        <p:spPr>
          <a:xfrm>
            <a:off x="520950" y="872093"/>
            <a:ext cx="8102100" cy="3704114"/>
          </a:xfrm>
          <a:prstGeom prst="rect">
            <a:avLst/>
          </a:prstGeom>
          <a:noFill/>
          <a:ln>
            <a:noFill/>
          </a:ln>
        </p:spPr>
      </p:pic>
      <p:pic>
        <p:nvPicPr>
          <p:cNvPr id="3231" name="Google Shape;3231;p92">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pic>
        <p:nvPicPr>
          <p:cNvPr id="3232" name="Google Shape;3232;p92"/>
          <p:cNvPicPr preferRelativeResize="0"/>
          <p:nvPr/>
        </p:nvPicPr>
        <p:blipFill>
          <a:blip r:embed="rId6">
            <a:alphaModFix/>
          </a:blip>
          <a:stretch>
            <a:fillRect/>
          </a:stretch>
        </p:blipFill>
        <p:spPr>
          <a:xfrm>
            <a:off x="786375" y="1524775"/>
            <a:ext cx="2411775" cy="2411750"/>
          </a:xfrm>
          <a:prstGeom prst="rect">
            <a:avLst/>
          </a:prstGeom>
          <a:noFill/>
          <a:ln>
            <a:noFill/>
          </a:ln>
        </p:spPr>
      </p:pic>
      <p:pic>
        <p:nvPicPr>
          <p:cNvPr id="3233" name="Google Shape;3233;p92"/>
          <p:cNvPicPr preferRelativeResize="0"/>
          <p:nvPr/>
        </p:nvPicPr>
        <p:blipFill>
          <a:blip r:embed="rId7">
            <a:alphaModFix/>
          </a:blip>
          <a:stretch>
            <a:fillRect/>
          </a:stretch>
        </p:blipFill>
        <p:spPr>
          <a:xfrm>
            <a:off x="5954200" y="1524763"/>
            <a:ext cx="2411775" cy="2411775"/>
          </a:xfrm>
          <a:prstGeom prst="rect">
            <a:avLst/>
          </a:prstGeom>
          <a:noFill/>
          <a:ln>
            <a:noFill/>
          </a:ln>
        </p:spPr>
      </p:pic>
      <p:sp>
        <p:nvSpPr>
          <p:cNvPr id="3234" name="Google Shape;3234;p92">
            <a:hlinkClick r:id="rId8"/>
          </p:cNvPr>
          <p:cNvSpPr/>
          <p:nvPr/>
        </p:nvSpPr>
        <p:spPr>
          <a:xfrm>
            <a:off x="-63500" y="-635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6EABCD"/>
        </a:solidFill>
      </p:bgPr>
    </p:bg>
    <p:spTree>
      <p:nvGrpSpPr>
        <p:cNvPr id="3238" name="Shape 3238"/>
        <p:cNvGrpSpPr/>
        <p:nvPr/>
      </p:nvGrpSpPr>
      <p:grpSpPr>
        <a:xfrm>
          <a:off x="0" y="0"/>
          <a:ext cx="0" cy="0"/>
          <a:chOff x="0" y="0"/>
          <a:chExt cx="0" cy="0"/>
        </a:xfrm>
      </p:grpSpPr>
      <p:sp>
        <p:nvSpPr>
          <p:cNvPr id="3239" name="Google Shape;3239;p93"/>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93"/>
          <p:cNvSpPr txBox="1"/>
          <p:nvPr>
            <p:ph type="title"/>
          </p:nvPr>
        </p:nvSpPr>
        <p:spPr>
          <a:xfrm>
            <a:off x="520950" y="428125"/>
            <a:ext cx="8102100" cy="464700"/>
          </a:xfrm>
          <a:prstGeom prst="rect">
            <a:avLst/>
          </a:prstGeom>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tr-TR" sz="2400">
                <a:solidFill>
                  <a:srgbClr val="0A3534"/>
                </a:solidFill>
                <a:latin typeface="Proxima Nova Semibold"/>
                <a:ea typeface="Proxima Nova Semibold"/>
                <a:cs typeface="Proxima Nova Semibold"/>
                <a:sym typeface="Proxima Nova Semibold"/>
              </a:rPr>
              <a:t>Did you finish first Survey Form project?</a:t>
            </a:r>
            <a:endParaRPr sz="2400"/>
          </a:p>
        </p:txBody>
      </p:sp>
      <p:pic>
        <p:nvPicPr>
          <p:cNvPr id="3241" name="Google Shape;3241;p93"/>
          <p:cNvPicPr preferRelativeResize="0"/>
          <p:nvPr/>
        </p:nvPicPr>
        <p:blipFill rotWithShape="1">
          <a:blip r:embed="rId3">
            <a:alphaModFix/>
          </a:blip>
          <a:srcRect b="0" l="29" r="39" t="0"/>
          <a:stretch/>
        </p:blipFill>
        <p:spPr>
          <a:xfrm>
            <a:off x="520950" y="872093"/>
            <a:ext cx="8102100" cy="3704114"/>
          </a:xfrm>
          <a:prstGeom prst="rect">
            <a:avLst/>
          </a:prstGeom>
          <a:noFill/>
          <a:ln>
            <a:noFill/>
          </a:ln>
        </p:spPr>
      </p:pic>
      <p:pic>
        <p:nvPicPr>
          <p:cNvPr id="3242" name="Google Shape;3242;p93">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pic>
        <p:nvPicPr>
          <p:cNvPr id="3243" name="Google Shape;3243;p93"/>
          <p:cNvPicPr preferRelativeResize="0"/>
          <p:nvPr/>
        </p:nvPicPr>
        <p:blipFill>
          <a:blip r:embed="rId6">
            <a:alphaModFix/>
          </a:blip>
          <a:stretch>
            <a:fillRect/>
          </a:stretch>
        </p:blipFill>
        <p:spPr>
          <a:xfrm>
            <a:off x="786375" y="1524775"/>
            <a:ext cx="2411775" cy="2411750"/>
          </a:xfrm>
          <a:prstGeom prst="rect">
            <a:avLst/>
          </a:prstGeom>
          <a:noFill/>
          <a:ln>
            <a:noFill/>
          </a:ln>
        </p:spPr>
      </p:pic>
      <p:pic>
        <p:nvPicPr>
          <p:cNvPr id="3244" name="Google Shape;3244;p93"/>
          <p:cNvPicPr preferRelativeResize="0"/>
          <p:nvPr/>
        </p:nvPicPr>
        <p:blipFill>
          <a:blip r:embed="rId7">
            <a:alphaModFix/>
          </a:blip>
          <a:stretch>
            <a:fillRect/>
          </a:stretch>
        </p:blipFill>
        <p:spPr>
          <a:xfrm>
            <a:off x="5954200" y="1524763"/>
            <a:ext cx="2411775" cy="2411775"/>
          </a:xfrm>
          <a:prstGeom prst="rect">
            <a:avLst/>
          </a:prstGeom>
          <a:noFill/>
          <a:ln>
            <a:noFill/>
          </a:ln>
        </p:spPr>
      </p:pic>
      <p:sp>
        <p:nvSpPr>
          <p:cNvPr id="3245" name="Google Shape;3245;p93">
            <a:hlinkClick r:id="rId8"/>
          </p:cNvPr>
          <p:cNvSpPr/>
          <p:nvPr/>
        </p:nvSpPr>
        <p:spPr>
          <a:xfrm>
            <a:off x="-63500" y="-635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9" name="Shape 3249"/>
        <p:cNvGrpSpPr/>
        <p:nvPr/>
      </p:nvGrpSpPr>
      <p:grpSpPr>
        <a:xfrm>
          <a:off x="0" y="0"/>
          <a:ext cx="0" cy="0"/>
          <a:chOff x="0" y="0"/>
          <a:chExt cx="0" cy="0"/>
        </a:xfrm>
      </p:grpSpPr>
      <p:sp>
        <p:nvSpPr>
          <p:cNvPr id="3250" name="Google Shape;3250;p94"/>
          <p:cNvSpPr txBox="1"/>
          <p:nvPr>
            <p:ph type="ctrTitle"/>
          </p:nvPr>
        </p:nvSpPr>
        <p:spPr>
          <a:xfrm>
            <a:off x="1010730" y="2102553"/>
            <a:ext cx="50601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Text Color</a:t>
            </a:r>
            <a:endParaRPr sz="4000">
              <a:solidFill>
                <a:srgbClr val="741B47"/>
              </a:solidFill>
              <a:latin typeface="Raleway Medium"/>
              <a:ea typeface="Raleway Medium"/>
              <a:cs typeface="Raleway Medium"/>
              <a:sym typeface="Raleway Medium"/>
            </a:endParaRPr>
          </a:p>
        </p:txBody>
      </p:sp>
      <p:sp>
        <p:nvSpPr>
          <p:cNvPr id="3251" name="Google Shape;3251;p94"/>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1</a:t>
            </a:r>
            <a:endParaRPr b="1" i="0" sz="3600" u="none" cap="none" strike="noStrike">
              <a:solidFill>
                <a:schemeClr val="lt1"/>
              </a:solidFill>
              <a:latin typeface="Barlow"/>
              <a:ea typeface="Barlow"/>
              <a:cs typeface="Barlow"/>
              <a:sym typeface="Barlow"/>
            </a:endParaRPr>
          </a:p>
        </p:txBody>
      </p:sp>
      <p:grpSp>
        <p:nvGrpSpPr>
          <p:cNvPr id="3252" name="Google Shape;3252;p94"/>
          <p:cNvGrpSpPr/>
          <p:nvPr/>
        </p:nvGrpSpPr>
        <p:grpSpPr>
          <a:xfrm>
            <a:off x="5796744" y="1573487"/>
            <a:ext cx="2928488" cy="3139481"/>
            <a:chOff x="2183550" y="65875"/>
            <a:chExt cx="4483981" cy="4807045"/>
          </a:xfrm>
        </p:grpSpPr>
        <p:sp>
          <p:nvSpPr>
            <p:cNvPr id="3253" name="Google Shape;3253;p94"/>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4" name="Google Shape;3254;p94"/>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5" name="Google Shape;3255;p94"/>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6" name="Google Shape;3256;p94"/>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7" name="Google Shape;3257;p94"/>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8" name="Google Shape;3258;p94"/>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9" name="Google Shape;3259;p94"/>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0" name="Google Shape;3260;p94"/>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1" name="Google Shape;3261;p94"/>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2" name="Google Shape;3262;p94"/>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3" name="Google Shape;3263;p94"/>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4" name="Google Shape;3264;p94"/>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5" name="Google Shape;3265;p94"/>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6" name="Google Shape;3266;p94"/>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7" name="Google Shape;3267;p94"/>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8" name="Google Shape;3268;p94"/>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9" name="Google Shape;3269;p94"/>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0" name="Google Shape;3270;p94"/>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1" name="Google Shape;3271;p94"/>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2" name="Google Shape;3272;p94"/>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3" name="Google Shape;3273;p94"/>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4" name="Google Shape;3274;p94"/>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275" name="Google Shape;3275;p94"/>
            <p:cNvGrpSpPr/>
            <p:nvPr/>
          </p:nvGrpSpPr>
          <p:grpSpPr>
            <a:xfrm>
              <a:off x="2428704" y="3970322"/>
              <a:ext cx="350131" cy="370523"/>
              <a:chOff x="4512354" y="4952197"/>
              <a:chExt cx="350131" cy="370523"/>
            </a:xfrm>
          </p:grpSpPr>
          <p:grpSp>
            <p:nvGrpSpPr>
              <p:cNvPr id="3276" name="Google Shape;3276;p94"/>
              <p:cNvGrpSpPr/>
              <p:nvPr/>
            </p:nvGrpSpPr>
            <p:grpSpPr>
              <a:xfrm>
                <a:off x="4512354" y="5116449"/>
                <a:ext cx="343196" cy="206271"/>
                <a:chOff x="4512354" y="5116449"/>
                <a:chExt cx="343196" cy="206271"/>
              </a:xfrm>
            </p:grpSpPr>
            <p:sp>
              <p:nvSpPr>
                <p:cNvPr id="3277" name="Google Shape;3277;p94"/>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8" name="Google Shape;3278;p94"/>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9" name="Google Shape;3279;p94"/>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280" name="Google Shape;3280;p94"/>
                <p:cNvGrpSpPr/>
                <p:nvPr/>
              </p:nvGrpSpPr>
              <p:grpSpPr>
                <a:xfrm>
                  <a:off x="4592868" y="5212556"/>
                  <a:ext cx="96807" cy="56007"/>
                  <a:chOff x="4592868" y="5212556"/>
                  <a:chExt cx="96807" cy="56007"/>
                </a:xfrm>
              </p:grpSpPr>
              <p:sp>
                <p:nvSpPr>
                  <p:cNvPr id="3281" name="Google Shape;3281;p94"/>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2" name="Google Shape;3282;p94"/>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283" name="Google Shape;3283;p94"/>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4" name="Google Shape;3284;p94"/>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5" name="Google Shape;3285;p94"/>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6" name="Google Shape;3286;p94"/>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7" name="Google Shape;3287;p94"/>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8" name="Google Shape;3288;p94"/>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9" name="Google Shape;3289;p94"/>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0" name="Google Shape;3290;p94"/>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1" name="Google Shape;3291;p94"/>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2" name="Google Shape;3292;p94"/>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3" name="Google Shape;3293;p94"/>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4" name="Google Shape;3294;p94"/>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5" name="Google Shape;3295;p94"/>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6" name="Google Shape;3296;p94"/>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7" name="Google Shape;3297;p94"/>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8" name="Google Shape;3298;p94"/>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9" name="Google Shape;3299;p94"/>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0" name="Google Shape;3300;p94"/>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1" name="Google Shape;3301;p94"/>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2" name="Google Shape;3302;p94"/>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3" name="Google Shape;3303;p94"/>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4" name="Google Shape;3304;p94"/>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5" name="Google Shape;3305;p94"/>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6" name="Google Shape;3306;p94"/>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7" name="Google Shape;3307;p94"/>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8" name="Google Shape;3308;p94"/>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9" name="Google Shape;3309;p94"/>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0" name="Google Shape;3310;p94"/>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1" name="Google Shape;3311;p94"/>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2" name="Google Shape;3312;p94"/>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3" name="Google Shape;3313;p94"/>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4" name="Google Shape;3314;p94"/>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5" name="Google Shape;3315;p94"/>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6" name="Google Shape;3316;p94"/>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7" name="Google Shape;3317;p94"/>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8" name="Google Shape;3318;p94"/>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9" name="Google Shape;3319;p94"/>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0" name="Google Shape;3320;p94"/>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1" name="Google Shape;3321;p94"/>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2" name="Google Shape;3322;p94"/>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3" name="Google Shape;3323;p94"/>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4" name="Google Shape;3324;p94"/>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5" name="Google Shape;3325;p94"/>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6" name="Google Shape;3326;p94"/>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7" name="Google Shape;3327;p94"/>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8" name="Google Shape;3328;p94"/>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9" name="Google Shape;3329;p94"/>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0" name="Google Shape;3330;p94"/>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1" name="Google Shape;3331;p94"/>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2" name="Google Shape;3332;p94"/>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3" name="Google Shape;3333;p94"/>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4" name="Google Shape;3334;p94"/>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5" name="Google Shape;3335;p94"/>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6" name="Google Shape;3336;p94"/>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7" name="Google Shape;3337;p94"/>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8" name="Google Shape;3338;p94"/>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9" name="Google Shape;3339;p94"/>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0" name="Google Shape;3340;p94"/>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1" name="Google Shape;3341;p94"/>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2" name="Google Shape;3342;p94"/>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3" name="Google Shape;3343;p94"/>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4" name="Google Shape;3344;p94"/>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5" name="Google Shape;3345;p94"/>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6" name="Google Shape;3346;p94"/>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347" name="Google Shape;3347;p94"/>
              <p:cNvGrpSpPr/>
              <p:nvPr/>
            </p:nvGrpSpPr>
            <p:grpSpPr>
              <a:xfrm>
                <a:off x="4655095" y="4952197"/>
                <a:ext cx="207390" cy="280361"/>
                <a:chOff x="4655095" y="4952197"/>
                <a:chExt cx="207390" cy="280361"/>
              </a:xfrm>
            </p:grpSpPr>
            <p:grpSp>
              <p:nvGrpSpPr>
                <p:cNvPr id="3348" name="Google Shape;3348;p94"/>
                <p:cNvGrpSpPr/>
                <p:nvPr/>
              </p:nvGrpSpPr>
              <p:grpSpPr>
                <a:xfrm>
                  <a:off x="4655095" y="4952197"/>
                  <a:ext cx="207390" cy="280361"/>
                  <a:chOff x="4655095" y="4952197"/>
                  <a:chExt cx="207390" cy="280361"/>
                </a:xfrm>
              </p:grpSpPr>
              <p:sp>
                <p:nvSpPr>
                  <p:cNvPr id="3349" name="Google Shape;3349;p94"/>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0" name="Google Shape;3350;p94"/>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1" name="Google Shape;3351;p94"/>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2" name="Google Shape;3352;p94"/>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3" name="Google Shape;3353;p94"/>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354" name="Google Shape;3354;p94"/>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5" name="Google Shape;3355;p94"/>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6" name="Google Shape;3356;p94"/>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3357" name="Google Shape;3357;p94"/>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8" name="Google Shape;3358;p94"/>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9" name="Google Shape;3359;p94"/>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0" name="Google Shape;3360;p94"/>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1" name="Google Shape;3361;p94"/>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2" name="Google Shape;3362;p94"/>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3" name="Google Shape;3363;p94"/>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4" name="Google Shape;3364;p94"/>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5" name="Google Shape;3365;p94"/>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6" name="Google Shape;3366;p94"/>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7" name="Google Shape;3367;p94"/>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8" name="Google Shape;3368;p94"/>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9" name="Google Shape;3369;p94"/>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70" name="Google Shape;3370;p94"/>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71" name="Google Shape;3371;p94"/>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72" name="Google Shape;3372;p94"/>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73" name="Google Shape;3373;p94"/>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74" name="Google Shape;3374;p94"/>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75" name="Google Shape;3375;p94"/>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76" name="Google Shape;3376;p94"/>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77" name="Google Shape;3377;p94"/>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78" name="Google Shape;3378;p94"/>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79" name="Google Shape;3379;p94"/>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0" name="Google Shape;3380;p94"/>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1" name="Google Shape;3381;p94"/>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2" name="Google Shape;3382;p94"/>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3" name="Google Shape;3383;p94"/>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4" name="Google Shape;3384;p94"/>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5" name="Google Shape;3385;p94"/>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386" name="Google Shape;3386;p94"/>
            <p:cNvGrpSpPr/>
            <p:nvPr/>
          </p:nvGrpSpPr>
          <p:grpSpPr>
            <a:xfrm>
              <a:off x="6161826" y="4215479"/>
              <a:ext cx="350681" cy="265782"/>
              <a:chOff x="6621095" y="1452181"/>
              <a:chExt cx="330893" cy="250785"/>
            </a:xfrm>
          </p:grpSpPr>
          <p:sp>
            <p:nvSpPr>
              <p:cNvPr id="3387" name="Google Shape;3387;p94"/>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8" name="Google Shape;3388;p94"/>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9" name="Google Shape;3389;p94"/>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0" name="Google Shape;3390;p94"/>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1" name="Google Shape;3391;p94"/>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5" name="Shape 3395"/>
        <p:cNvGrpSpPr/>
        <p:nvPr/>
      </p:nvGrpSpPr>
      <p:grpSpPr>
        <a:xfrm>
          <a:off x="0" y="0"/>
          <a:ext cx="0" cy="0"/>
          <a:chOff x="0" y="0"/>
          <a:chExt cx="0" cy="0"/>
        </a:xfrm>
      </p:grpSpPr>
      <p:sp>
        <p:nvSpPr>
          <p:cNvPr id="3396" name="Google Shape;3396;p9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3397" name="Google Shape;3397;p95"/>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Text Color</a:t>
            </a:r>
            <a:endParaRPr sz="4000">
              <a:solidFill>
                <a:srgbClr val="741B47"/>
              </a:solidFill>
              <a:latin typeface="Raleway Medium"/>
              <a:ea typeface="Raleway Medium"/>
              <a:cs typeface="Raleway Medium"/>
              <a:sym typeface="Raleway Medium"/>
            </a:endParaRPr>
          </a:p>
        </p:txBody>
      </p:sp>
      <p:sp>
        <p:nvSpPr>
          <p:cNvPr id="3398" name="Google Shape;3398;p95"/>
          <p:cNvSpPr/>
          <p:nvPr/>
        </p:nvSpPr>
        <p:spPr>
          <a:xfrm>
            <a:off x="431799" y="1168822"/>
            <a:ext cx="7744500" cy="2308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The </a:t>
            </a:r>
            <a:r>
              <a:rPr b="1" i="0" lang="tr-TR" sz="1600" u="none" cap="none" strike="noStrike">
                <a:solidFill>
                  <a:srgbClr val="C27BA0"/>
                </a:solidFill>
                <a:latin typeface="Raleway SemiBold"/>
                <a:ea typeface="Raleway SemiBold"/>
                <a:cs typeface="Raleway SemiBold"/>
                <a:sym typeface="Raleway SemiBold"/>
              </a:rPr>
              <a:t>color</a:t>
            </a:r>
            <a:r>
              <a:rPr b="0" i="0" lang="tr-TR" sz="1600" u="none" cap="none" strike="noStrike">
                <a:solidFill>
                  <a:schemeClr val="dk1"/>
                </a:solidFill>
                <a:latin typeface="Raleway SemiBold"/>
                <a:ea typeface="Raleway SemiBold"/>
                <a:cs typeface="Raleway SemiBold"/>
                <a:sym typeface="Raleway SemiBold"/>
              </a:rPr>
              <a:t> property is used to change the color of the text. The color is defined by one of the followings:</a:t>
            </a:r>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 </a:t>
            </a:r>
            <a:r>
              <a:rPr b="1" i="0" lang="tr-TR" sz="1600" u="none" cap="none" strike="noStrike">
                <a:solidFill>
                  <a:srgbClr val="C27BA0"/>
                </a:solidFill>
                <a:latin typeface="Raleway SemiBold"/>
                <a:ea typeface="Raleway SemiBold"/>
                <a:cs typeface="Raleway SemiBold"/>
                <a:sym typeface="Raleway SemiBold"/>
              </a:rPr>
              <a:t>color name: </a:t>
            </a:r>
            <a:r>
              <a:rPr b="0" i="0" lang="tr-TR" sz="1600" u="none" cap="none" strike="noStrike">
                <a:solidFill>
                  <a:schemeClr val="dk1"/>
                </a:solidFill>
                <a:latin typeface="Raleway SemiBold"/>
                <a:ea typeface="Raleway SemiBold"/>
                <a:cs typeface="Raleway SemiBold"/>
                <a:sym typeface="Raleway SemiBold"/>
              </a:rPr>
              <a:t>blue</a:t>
            </a:r>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 </a:t>
            </a:r>
            <a:r>
              <a:rPr b="1" i="0" lang="tr-TR" sz="1600" u="none" cap="none" strike="noStrike">
                <a:solidFill>
                  <a:srgbClr val="C27BA0"/>
                </a:solidFill>
                <a:latin typeface="Raleway SemiBold"/>
                <a:ea typeface="Raleway SemiBold"/>
                <a:cs typeface="Raleway SemiBold"/>
                <a:sym typeface="Raleway SemiBold"/>
              </a:rPr>
              <a:t>HEX value: </a:t>
            </a:r>
            <a:r>
              <a:rPr b="0" i="0" lang="tr-TR" sz="1600" u="none" cap="none" strike="noStrike">
                <a:solidFill>
                  <a:schemeClr val="dk1"/>
                </a:solidFill>
                <a:latin typeface="Raleway SemiBold"/>
                <a:ea typeface="Raleway SemiBold"/>
                <a:cs typeface="Raleway SemiBold"/>
                <a:sym typeface="Raleway SemiBold"/>
              </a:rPr>
              <a:t>#</a:t>
            </a:r>
            <a:r>
              <a:rPr lang="tr-TR" sz="1600">
                <a:solidFill>
                  <a:schemeClr val="dk1"/>
                </a:solidFill>
                <a:latin typeface="Raleway SemiBold"/>
                <a:ea typeface="Raleway SemiBold"/>
                <a:cs typeface="Raleway SemiBold"/>
                <a:sym typeface="Raleway SemiBold"/>
              </a:rPr>
              <a:t>0000</a:t>
            </a:r>
            <a:r>
              <a:rPr b="0" i="0" lang="tr-TR" sz="1600" u="none" cap="none" strike="noStrike">
                <a:solidFill>
                  <a:schemeClr val="dk1"/>
                </a:solidFill>
                <a:latin typeface="Raleway SemiBold"/>
                <a:ea typeface="Raleway SemiBold"/>
                <a:cs typeface="Raleway SemiBold"/>
                <a:sym typeface="Raleway SemiBold"/>
              </a:rPr>
              <a:t>FF</a:t>
            </a:r>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b="0" i="0" lang="tr-TR" sz="1600" u="none" cap="none" strike="noStrike">
                <a:solidFill>
                  <a:schemeClr val="dk1"/>
                </a:solidFill>
                <a:latin typeface="Raleway SemiBold"/>
                <a:ea typeface="Raleway SemiBold"/>
                <a:cs typeface="Raleway SemiBold"/>
                <a:sym typeface="Raleway SemiBold"/>
              </a:rPr>
              <a:t>* </a:t>
            </a:r>
            <a:r>
              <a:rPr b="1" i="0" lang="tr-TR" sz="1600" u="none" cap="none" strike="noStrike">
                <a:solidFill>
                  <a:srgbClr val="C27BA0"/>
                </a:solidFill>
                <a:latin typeface="Raleway SemiBold"/>
                <a:ea typeface="Raleway SemiBold"/>
                <a:cs typeface="Raleway SemiBold"/>
                <a:sym typeface="Raleway SemiBold"/>
              </a:rPr>
              <a:t>RGB value: </a:t>
            </a:r>
            <a:r>
              <a:rPr b="0" i="0" lang="tr-TR" sz="1600" u="none" cap="none" strike="noStrike">
                <a:solidFill>
                  <a:schemeClr val="dk1"/>
                </a:solidFill>
                <a:latin typeface="Raleway SemiBold"/>
                <a:ea typeface="Raleway SemiBold"/>
                <a:cs typeface="Raleway SemiBold"/>
                <a:sym typeface="Raleway SemiBold"/>
              </a:rPr>
              <a:t>rgb(0,0,255)</a:t>
            </a:r>
            <a:endParaRPr b="0" i="0" sz="1600" u="none" cap="none" strike="noStrike">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t/>
            </a:r>
            <a:endParaRPr sz="1600">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rPr lang="tr-TR" sz="1600">
                <a:solidFill>
                  <a:schemeClr val="dk1"/>
                </a:solidFill>
                <a:latin typeface="Raleway SemiBold"/>
                <a:ea typeface="Raleway SemiBold"/>
                <a:cs typeface="Raleway SemiBold"/>
                <a:sym typeface="Raleway SemiBold"/>
              </a:rPr>
              <a:t>* </a:t>
            </a:r>
            <a:r>
              <a:rPr b="1" lang="tr-TR" sz="1600">
                <a:solidFill>
                  <a:srgbClr val="C27BA0"/>
                </a:solidFill>
                <a:latin typeface="Raleway SemiBold"/>
                <a:ea typeface="Raleway SemiBold"/>
                <a:cs typeface="Raleway SemiBold"/>
                <a:sym typeface="Raleway SemiBold"/>
              </a:rPr>
              <a:t>RGBA value:</a:t>
            </a:r>
            <a:r>
              <a:rPr lang="tr-TR" sz="1600">
                <a:solidFill>
                  <a:schemeClr val="dk1"/>
                </a:solidFill>
                <a:latin typeface="Raleway SemiBold"/>
                <a:ea typeface="Raleway SemiBold"/>
                <a:cs typeface="Raleway SemiBold"/>
                <a:sym typeface="Raleway SemiBold"/>
              </a:rPr>
              <a:t> rgba(0,0,255,1.0)</a:t>
            </a:r>
            <a:endParaRPr sz="1600">
              <a:solidFill>
                <a:schemeClr val="dk1"/>
              </a:solidFill>
              <a:latin typeface="Raleway SemiBold"/>
              <a:ea typeface="Raleway SemiBold"/>
              <a:cs typeface="Raleway SemiBold"/>
              <a:sym typeface="Raleway SemiBold"/>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Raleway SemiBold"/>
              <a:ea typeface="Raleway SemiBold"/>
              <a:cs typeface="Raleway SemiBold"/>
              <a:sym typeface="Raleway SemiBo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2" name="Shape 3402"/>
        <p:cNvGrpSpPr/>
        <p:nvPr/>
      </p:nvGrpSpPr>
      <p:grpSpPr>
        <a:xfrm>
          <a:off x="0" y="0"/>
          <a:ext cx="0" cy="0"/>
          <a:chOff x="0" y="0"/>
          <a:chExt cx="0" cy="0"/>
        </a:xfrm>
      </p:grpSpPr>
      <p:sp>
        <p:nvSpPr>
          <p:cNvPr id="3403" name="Google Shape;3403;p9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3404" name="Google Shape;3404;p96"/>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Text Color</a:t>
            </a:r>
            <a:endParaRPr sz="4000">
              <a:solidFill>
                <a:srgbClr val="741B47"/>
              </a:solidFill>
              <a:latin typeface="Raleway Medium"/>
              <a:ea typeface="Raleway Medium"/>
              <a:cs typeface="Raleway Medium"/>
              <a:sym typeface="Raleway Medium"/>
            </a:endParaRPr>
          </a:p>
        </p:txBody>
      </p:sp>
      <p:grpSp>
        <p:nvGrpSpPr>
          <p:cNvPr id="3405" name="Google Shape;3405;p96"/>
          <p:cNvGrpSpPr/>
          <p:nvPr/>
        </p:nvGrpSpPr>
        <p:grpSpPr>
          <a:xfrm>
            <a:off x="304800" y="800100"/>
            <a:ext cx="8407291" cy="1043100"/>
            <a:chOff x="0" y="0"/>
            <a:chExt cx="8407291" cy="1043100"/>
          </a:xfrm>
        </p:grpSpPr>
        <p:sp>
          <p:nvSpPr>
            <p:cNvPr id="3406" name="Google Shape;3406;p96"/>
            <p:cNvSpPr/>
            <p:nvPr/>
          </p:nvSpPr>
          <p:spPr>
            <a:xfrm>
              <a:off x="2640091" y="0"/>
              <a:ext cx="5767200" cy="10431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96"/>
            <p:cNvSpPr txBox="1"/>
            <p:nvPr/>
          </p:nvSpPr>
          <p:spPr>
            <a:xfrm>
              <a:off x="2640091" y="130402"/>
              <a:ext cx="5376000" cy="782400"/>
            </a:xfrm>
            <a:prstGeom prst="rect">
              <a:avLst/>
            </a:prstGeom>
            <a:noFill/>
            <a:ln>
              <a:noFill/>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The color property is used to change the color of the text.</a:t>
              </a:r>
              <a:endParaRPr b="0" i="0" sz="1600" u="none" cap="none" strike="noStrike">
                <a:solidFill>
                  <a:srgbClr val="FFFFFF"/>
                </a:solidFill>
                <a:latin typeface="Arial"/>
                <a:ea typeface="Arial"/>
                <a:cs typeface="Arial"/>
                <a:sym typeface="Arial"/>
              </a:endParaRPr>
            </a:p>
          </p:txBody>
        </p:sp>
        <p:sp>
          <p:nvSpPr>
            <p:cNvPr id="3408" name="Google Shape;3408;p96"/>
            <p:cNvSpPr/>
            <p:nvPr/>
          </p:nvSpPr>
          <p:spPr>
            <a:xfrm>
              <a:off x="0" y="159643"/>
              <a:ext cx="2640000" cy="7056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96"/>
            <p:cNvSpPr txBox="1"/>
            <p:nvPr/>
          </p:nvSpPr>
          <p:spPr>
            <a:xfrm>
              <a:off x="34450" y="194093"/>
              <a:ext cx="2571300" cy="6369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tr-TR" sz="2000" u="none" cap="none" strike="noStrike">
                  <a:solidFill>
                    <a:srgbClr val="FFFFFF"/>
                  </a:solidFill>
                  <a:latin typeface="Arial"/>
                  <a:ea typeface="Arial"/>
                  <a:cs typeface="Arial"/>
                  <a:sym typeface="Arial"/>
                </a:rPr>
                <a:t>Text Color</a:t>
              </a:r>
              <a:endParaRPr/>
            </a:p>
          </p:txBody>
        </p:sp>
      </p:grpSp>
      <p:pic>
        <p:nvPicPr>
          <p:cNvPr id="3410" name="Google Shape;3410;p96"/>
          <p:cNvPicPr preferRelativeResize="0"/>
          <p:nvPr/>
        </p:nvPicPr>
        <p:blipFill rotWithShape="1">
          <a:blip r:embed="rId3">
            <a:alphaModFix/>
          </a:blip>
          <a:srcRect b="0" l="0" r="0" t="0"/>
          <a:stretch/>
        </p:blipFill>
        <p:spPr>
          <a:xfrm>
            <a:off x="1561642" y="1831352"/>
            <a:ext cx="5904349" cy="298762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pic>
        <p:nvPicPr>
          <p:cNvPr descr="Image result for what is the html,css, js" id="115" name="Google Shape;115;p16"/>
          <p:cNvPicPr preferRelativeResize="0"/>
          <p:nvPr/>
        </p:nvPicPr>
        <p:blipFill rotWithShape="1">
          <a:blip r:embed="rId3">
            <a:alphaModFix/>
          </a:blip>
          <a:srcRect b="0" l="0" r="0" t="0"/>
          <a:stretch/>
        </p:blipFill>
        <p:spPr>
          <a:xfrm>
            <a:off x="0" y="2022474"/>
            <a:ext cx="3394869" cy="2089150"/>
          </a:xfrm>
          <a:prstGeom prst="rect">
            <a:avLst/>
          </a:prstGeom>
          <a:noFill/>
          <a:ln>
            <a:noFill/>
          </a:ln>
        </p:spPr>
      </p:pic>
      <p:pic>
        <p:nvPicPr>
          <p:cNvPr descr="Image result for html css javascript" id="116" name="Google Shape;116;p16"/>
          <p:cNvPicPr preferRelativeResize="0"/>
          <p:nvPr/>
        </p:nvPicPr>
        <p:blipFill rotWithShape="1">
          <a:blip r:embed="rId4">
            <a:alphaModFix/>
          </a:blip>
          <a:srcRect b="0" l="0" r="0" t="0"/>
          <a:stretch/>
        </p:blipFill>
        <p:spPr>
          <a:xfrm>
            <a:off x="4203932" y="3054343"/>
            <a:ext cx="4901992" cy="2089150"/>
          </a:xfrm>
          <a:prstGeom prst="rect">
            <a:avLst/>
          </a:prstGeom>
          <a:noFill/>
          <a:ln>
            <a:noFill/>
          </a:ln>
        </p:spPr>
      </p:pic>
      <p:sp>
        <p:nvSpPr>
          <p:cNvPr id="117" name="Google Shape;117;p16"/>
          <p:cNvSpPr txBox="1"/>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TR" sz="4000" u="none" cap="none" strike="noStrike">
                <a:solidFill>
                  <a:srgbClr val="741B47"/>
                </a:solidFill>
                <a:latin typeface="Raleway Medium"/>
                <a:ea typeface="Raleway Medium"/>
                <a:cs typeface="Raleway Medium"/>
                <a:sym typeface="Raleway Medium"/>
              </a:rPr>
              <a:t>What is CSS?</a:t>
            </a:r>
            <a:endParaRPr b="0" i="0" sz="4000" u="none" cap="none" strike="noStrike">
              <a:solidFill>
                <a:srgbClr val="741B47"/>
              </a:solidFill>
              <a:latin typeface="Raleway Medium"/>
              <a:ea typeface="Raleway Medium"/>
              <a:cs typeface="Raleway Medium"/>
              <a:sym typeface="Raleway Medium"/>
            </a:endParaRPr>
          </a:p>
        </p:txBody>
      </p:sp>
      <p:pic>
        <p:nvPicPr>
          <p:cNvPr id="118" name="Google Shape;118;p16"/>
          <p:cNvPicPr preferRelativeResize="0"/>
          <p:nvPr/>
        </p:nvPicPr>
        <p:blipFill rotWithShape="1">
          <a:blip r:embed="rId5">
            <a:alphaModFix/>
          </a:blip>
          <a:srcRect b="0" l="0" r="66969" t="0"/>
          <a:stretch/>
        </p:blipFill>
        <p:spPr>
          <a:xfrm>
            <a:off x="7429725" y="82600"/>
            <a:ext cx="1671775" cy="2661800"/>
          </a:xfrm>
          <a:prstGeom prst="rect">
            <a:avLst/>
          </a:prstGeom>
          <a:noFill/>
          <a:ln>
            <a:noFill/>
          </a:ln>
        </p:spPr>
      </p:pic>
      <p:pic>
        <p:nvPicPr>
          <p:cNvPr id="119" name="Google Shape;119;p16"/>
          <p:cNvPicPr preferRelativeResize="0"/>
          <p:nvPr/>
        </p:nvPicPr>
        <p:blipFill rotWithShape="1">
          <a:blip r:embed="rId5">
            <a:alphaModFix/>
          </a:blip>
          <a:srcRect b="0" l="33466" r="33502" t="0"/>
          <a:stretch/>
        </p:blipFill>
        <p:spPr>
          <a:xfrm>
            <a:off x="5757962" y="82600"/>
            <a:ext cx="1671775" cy="2661800"/>
          </a:xfrm>
          <a:prstGeom prst="rect">
            <a:avLst/>
          </a:prstGeom>
          <a:noFill/>
          <a:ln>
            <a:noFill/>
          </a:ln>
        </p:spPr>
      </p:pic>
      <p:pic>
        <p:nvPicPr>
          <p:cNvPr id="120" name="Google Shape;120;p16"/>
          <p:cNvPicPr preferRelativeResize="0"/>
          <p:nvPr/>
        </p:nvPicPr>
        <p:blipFill rotWithShape="1">
          <a:blip r:embed="rId5">
            <a:alphaModFix/>
          </a:blip>
          <a:srcRect b="0" l="66034" r="0" t="0"/>
          <a:stretch/>
        </p:blipFill>
        <p:spPr>
          <a:xfrm>
            <a:off x="4083533" y="82600"/>
            <a:ext cx="1719100" cy="26618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4" name="Shape 3414"/>
        <p:cNvGrpSpPr/>
        <p:nvPr/>
      </p:nvGrpSpPr>
      <p:grpSpPr>
        <a:xfrm>
          <a:off x="0" y="0"/>
          <a:ext cx="0" cy="0"/>
          <a:chOff x="0" y="0"/>
          <a:chExt cx="0" cy="0"/>
        </a:xfrm>
      </p:grpSpPr>
      <p:sp>
        <p:nvSpPr>
          <p:cNvPr id="3415" name="Google Shape;3415;p97"/>
          <p:cNvSpPr txBox="1"/>
          <p:nvPr>
            <p:ph type="ctrTitle"/>
          </p:nvPr>
        </p:nvSpPr>
        <p:spPr>
          <a:xfrm>
            <a:off x="1010730" y="2102553"/>
            <a:ext cx="50601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Text Alignment</a:t>
            </a:r>
            <a:endParaRPr sz="4000">
              <a:solidFill>
                <a:srgbClr val="741B47"/>
              </a:solidFill>
              <a:latin typeface="Raleway Medium"/>
              <a:ea typeface="Raleway Medium"/>
              <a:cs typeface="Raleway Medium"/>
              <a:sym typeface="Raleway Medium"/>
            </a:endParaRPr>
          </a:p>
        </p:txBody>
      </p:sp>
      <p:sp>
        <p:nvSpPr>
          <p:cNvPr id="3416" name="Google Shape;3416;p97"/>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2</a:t>
            </a:r>
            <a:endParaRPr b="1" i="0" sz="3600" u="none" cap="none" strike="noStrike">
              <a:solidFill>
                <a:schemeClr val="lt1"/>
              </a:solidFill>
              <a:latin typeface="Barlow"/>
              <a:ea typeface="Barlow"/>
              <a:cs typeface="Barlow"/>
              <a:sym typeface="Barlow"/>
            </a:endParaRPr>
          </a:p>
        </p:txBody>
      </p:sp>
      <p:grpSp>
        <p:nvGrpSpPr>
          <p:cNvPr id="3417" name="Google Shape;3417;p97"/>
          <p:cNvGrpSpPr/>
          <p:nvPr/>
        </p:nvGrpSpPr>
        <p:grpSpPr>
          <a:xfrm>
            <a:off x="5796744" y="1573487"/>
            <a:ext cx="2928488" cy="3139481"/>
            <a:chOff x="2183550" y="65875"/>
            <a:chExt cx="4483981" cy="4807045"/>
          </a:xfrm>
        </p:grpSpPr>
        <p:sp>
          <p:nvSpPr>
            <p:cNvPr id="3418" name="Google Shape;3418;p97"/>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9" name="Google Shape;3419;p97"/>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0" name="Google Shape;3420;p97"/>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1" name="Google Shape;3421;p97"/>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2" name="Google Shape;3422;p97"/>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3" name="Google Shape;3423;p97"/>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4" name="Google Shape;3424;p97"/>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5" name="Google Shape;3425;p97"/>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6" name="Google Shape;3426;p97"/>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7" name="Google Shape;3427;p97"/>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8" name="Google Shape;3428;p97"/>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9" name="Google Shape;3429;p97"/>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0" name="Google Shape;3430;p97"/>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1" name="Google Shape;3431;p97"/>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2" name="Google Shape;3432;p97"/>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3" name="Google Shape;3433;p97"/>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4" name="Google Shape;3434;p97"/>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5" name="Google Shape;3435;p97"/>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6" name="Google Shape;3436;p97"/>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7" name="Google Shape;3437;p97"/>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8" name="Google Shape;3438;p97"/>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9" name="Google Shape;3439;p97"/>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440" name="Google Shape;3440;p97"/>
            <p:cNvGrpSpPr/>
            <p:nvPr/>
          </p:nvGrpSpPr>
          <p:grpSpPr>
            <a:xfrm>
              <a:off x="2428704" y="3970322"/>
              <a:ext cx="350131" cy="370523"/>
              <a:chOff x="4512354" y="4952197"/>
              <a:chExt cx="350131" cy="370523"/>
            </a:xfrm>
          </p:grpSpPr>
          <p:grpSp>
            <p:nvGrpSpPr>
              <p:cNvPr id="3441" name="Google Shape;3441;p97"/>
              <p:cNvGrpSpPr/>
              <p:nvPr/>
            </p:nvGrpSpPr>
            <p:grpSpPr>
              <a:xfrm>
                <a:off x="4512354" y="5116449"/>
                <a:ext cx="343196" cy="206271"/>
                <a:chOff x="4512354" y="5116449"/>
                <a:chExt cx="343196" cy="206271"/>
              </a:xfrm>
            </p:grpSpPr>
            <p:sp>
              <p:nvSpPr>
                <p:cNvPr id="3442" name="Google Shape;3442;p97"/>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3" name="Google Shape;3443;p97"/>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4" name="Google Shape;3444;p97"/>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445" name="Google Shape;3445;p97"/>
                <p:cNvGrpSpPr/>
                <p:nvPr/>
              </p:nvGrpSpPr>
              <p:grpSpPr>
                <a:xfrm>
                  <a:off x="4592868" y="5212556"/>
                  <a:ext cx="96807" cy="56007"/>
                  <a:chOff x="4592868" y="5212556"/>
                  <a:chExt cx="96807" cy="56007"/>
                </a:xfrm>
              </p:grpSpPr>
              <p:sp>
                <p:nvSpPr>
                  <p:cNvPr id="3446" name="Google Shape;3446;p97"/>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7" name="Google Shape;3447;p97"/>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448" name="Google Shape;3448;p97"/>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9" name="Google Shape;3449;p97"/>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0" name="Google Shape;3450;p97"/>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1" name="Google Shape;3451;p97"/>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2" name="Google Shape;3452;p97"/>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3" name="Google Shape;3453;p97"/>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4" name="Google Shape;3454;p97"/>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5" name="Google Shape;3455;p97"/>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6" name="Google Shape;3456;p97"/>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7" name="Google Shape;3457;p97"/>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8" name="Google Shape;3458;p97"/>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9" name="Google Shape;3459;p97"/>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0" name="Google Shape;3460;p97"/>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1" name="Google Shape;3461;p97"/>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2" name="Google Shape;3462;p97"/>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3" name="Google Shape;3463;p97"/>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4" name="Google Shape;3464;p97"/>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5" name="Google Shape;3465;p97"/>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6" name="Google Shape;3466;p97"/>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7" name="Google Shape;3467;p97"/>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8" name="Google Shape;3468;p97"/>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9" name="Google Shape;3469;p97"/>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0" name="Google Shape;3470;p97"/>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1" name="Google Shape;3471;p97"/>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2" name="Google Shape;3472;p97"/>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3" name="Google Shape;3473;p97"/>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4" name="Google Shape;3474;p97"/>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5" name="Google Shape;3475;p97"/>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6" name="Google Shape;3476;p97"/>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7" name="Google Shape;3477;p97"/>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8" name="Google Shape;3478;p97"/>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9" name="Google Shape;3479;p97"/>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0" name="Google Shape;3480;p97"/>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1" name="Google Shape;3481;p97"/>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2" name="Google Shape;3482;p97"/>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3" name="Google Shape;3483;p97"/>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4" name="Google Shape;3484;p97"/>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5" name="Google Shape;3485;p97"/>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6" name="Google Shape;3486;p97"/>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7" name="Google Shape;3487;p97"/>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8" name="Google Shape;3488;p97"/>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9" name="Google Shape;3489;p97"/>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0" name="Google Shape;3490;p97"/>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1" name="Google Shape;3491;p97"/>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2" name="Google Shape;3492;p97"/>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3" name="Google Shape;3493;p97"/>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4" name="Google Shape;3494;p97"/>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5" name="Google Shape;3495;p97"/>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6" name="Google Shape;3496;p97"/>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7" name="Google Shape;3497;p97"/>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8" name="Google Shape;3498;p97"/>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9" name="Google Shape;3499;p97"/>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0" name="Google Shape;3500;p97"/>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1" name="Google Shape;3501;p97"/>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2" name="Google Shape;3502;p97"/>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3" name="Google Shape;3503;p97"/>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4" name="Google Shape;3504;p97"/>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5" name="Google Shape;3505;p97"/>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6" name="Google Shape;3506;p97"/>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7" name="Google Shape;3507;p97"/>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8" name="Google Shape;3508;p97"/>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9" name="Google Shape;3509;p97"/>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0" name="Google Shape;3510;p97"/>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1" name="Google Shape;3511;p97"/>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512" name="Google Shape;3512;p97"/>
              <p:cNvGrpSpPr/>
              <p:nvPr/>
            </p:nvGrpSpPr>
            <p:grpSpPr>
              <a:xfrm>
                <a:off x="4655095" y="4952197"/>
                <a:ext cx="207390" cy="280361"/>
                <a:chOff x="4655095" y="4952197"/>
                <a:chExt cx="207390" cy="280361"/>
              </a:xfrm>
            </p:grpSpPr>
            <p:grpSp>
              <p:nvGrpSpPr>
                <p:cNvPr id="3513" name="Google Shape;3513;p97"/>
                <p:cNvGrpSpPr/>
                <p:nvPr/>
              </p:nvGrpSpPr>
              <p:grpSpPr>
                <a:xfrm>
                  <a:off x="4655095" y="4952197"/>
                  <a:ext cx="207390" cy="280361"/>
                  <a:chOff x="4655095" y="4952197"/>
                  <a:chExt cx="207390" cy="280361"/>
                </a:xfrm>
              </p:grpSpPr>
              <p:sp>
                <p:nvSpPr>
                  <p:cNvPr id="3514" name="Google Shape;3514;p97"/>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5" name="Google Shape;3515;p97"/>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6" name="Google Shape;3516;p97"/>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7" name="Google Shape;3517;p97"/>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8" name="Google Shape;3518;p97"/>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519" name="Google Shape;3519;p97"/>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0" name="Google Shape;3520;p97"/>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1" name="Google Shape;3521;p97"/>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3522" name="Google Shape;3522;p97"/>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3" name="Google Shape;3523;p97"/>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4" name="Google Shape;3524;p97"/>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5" name="Google Shape;3525;p97"/>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6" name="Google Shape;3526;p97"/>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7" name="Google Shape;3527;p97"/>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8" name="Google Shape;3528;p97"/>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9" name="Google Shape;3529;p97"/>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0" name="Google Shape;3530;p97"/>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1" name="Google Shape;3531;p97"/>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2" name="Google Shape;3532;p97"/>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3" name="Google Shape;3533;p97"/>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4" name="Google Shape;3534;p97"/>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5" name="Google Shape;3535;p97"/>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6" name="Google Shape;3536;p97"/>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7" name="Google Shape;3537;p97"/>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8" name="Google Shape;3538;p97"/>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9" name="Google Shape;3539;p97"/>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0" name="Google Shape;3540;p97"/>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1" name="Google Shape;3541;p97"/>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2" name="Google Shape;3542;p97"/>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3" name="Google Shape;3543;p97"/>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4" name="Google Shape;3544;p97"/>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5" name="Google Shape;3545;p97"/>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6" name="Google Shape;3546;p97"/>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7" name="Google Shape;3547;p97"/>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8" name="Google Shape;3548;p97"/>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9" name="Google Shape;3549;p97"/>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0" name="Google Shape;3550;p97"/>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551" name="Google Shape;3551;p97"/>
            <p:cNvGrpSpPr/>
            <p:nvPr/>
          </p:nvGrpSpPr>
          <p:grpSpPr>
            <a:xfrm>
              <a:off x="6161826" y="4215479"/>
              <a:ext cx="350681" cy="265782"/>
              <a:chOff x="6621095" y="1452181"/>
              <a:chExt cx="330893" cy="250785"/>
            </a:xfrm>
          </p:grpSpPr>
          <p:sp>
            <p:nvSpPr>
              <p:cNvPr id="3552" name="Google Shape;3552;p97"/>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3" name="Google Shape;3553;p97"/>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4" name="Google Shape;3554;p97"/>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5" name="Google Shape;3555;p97"/>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6" name="Google Shape;3556;p97"/>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0" name="Shape 3560"/>
        <p:cNvGrpSpPr/>
        <p:nvPr/>
      </p:nvGrpSpPr>
      <p:grpSpPr>
        <a:xfrm>
          <a:off x="0" y="0"/>
          <a:ext cx="0" cy="0"/>
          <a:chOff x="0" y="0"/>
          <a:chExt cx="0" cy="0"/>
        </a:xfrm>
      </p:grpSpPr>
      <p:sp>
        <p:nvSpPr>
          <p:cNvPr id="3561" name="Google Shape;3561;p9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3562" name="Google Shape;3562;p98"/>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Text Alignment</a:t>
            </a:r>
            <a:endParaRPr sz="4000">
              <a:solidFill>
                <a:srgbClr val="741B47"/>
              </a:solidFill>
              <a:latin typeface="Raleway Medium"/>
              <a:ea typeface="Raleway Medium"/>
              <a:cs typeface="Raleway Medium"/>
              <a:sym typeface="Raleway Medium"/>
            </a:endParaRPr>
          </a:p>
        </p:txBody>
      </p:sp>
      <p:grpSp>
        <p:nvGrpSpPr>
          <p:cNvPr id="3563" name="Google Shape;3563;p98"/>
          <p:cNvGrpSpPr/>
          <p:nvPr/>
        </p:nvGrpSpPr>
        <p:grpSpPr>
          <a:xfrm>
            <a:off x="304800" y="572009"/>
            <a:ext cx="8407291" cy="1042200"/>
            <a:chOff x="0" y="509"/>
            <a:chExt cx="8407291" cy="1042200"/>
          </a:xfrm>
        </p:grpSpPr>
        <p:sp>
          <p:nvSpPr>
            <p:cNvPr id="3564" name="Google Shape;3564;p98"/>
            <p:cNvSpPr/>
            <p:nvPr/>
          </p:nvSpPr>
          <p:spPr>
            <a:xfrm>
              <a:off x="2640091" y="509"/>
              <a:ext cx="5767200" cy="10422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98"/>
            <p:cNvSpPr txBox="1"/>
            <p:nvPr/>
          </p:nvSpPr>
          <p:spPr>
            <a:xfrm>
              <a:off x="2640091" y="130783"/>
              <a:ext cx="5376600" cy="781500"/>
            </a:xfrm>
            <a:prstGeom prst="rect">
              <a:avLst/>
            </a:prstGeom>
            <a:noFill/>
            <a:ln cap="flat" cmpd="sng" w="9525">
              <a:solidFill>
                <a:srgbClr val="434343"/>
              </a:solidFill>
              <a:prstDash val="solid"/>
              <a:round/>
              <a:headEnd len="sm" w="sm" type="none"/>
              <a:tailEnd len="sm" w="sm" type="none"/>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The text-align property is used to set the </a:t>
              </a:r>
              <a:endParaRPr b="0" i="0" sz="1600" u="none" cap="none" strike="noStrike">
                <a:solidFill>
                  <a:srgbClr val="FFFFFF"/>
                </a:solidFill>
                <a:latin typeface="Arial"/>
                <a:ea typeface="Arial"/>
                <a:cs typeface="Arial"/>
                <a:sym typeface="Arial"/>
              </a:endParaRPr>
            </a:p>
            <a:p>
              <a:pPr indent="-330200" lvl="2" marL="1371600" marR="0" rtl="0" algn="l">
                <a:lnSpc>
                  <a:spcPct val="90000"/>
                </a:lnSpc>
                <a:spcBef>
                  <a:spcPts val="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horizontal alignment of a text. </a:t>
              </a:r>
              <a:endParaRPr b="0" i="0" sz="1600" u="none" cap="none" strike="noStrike">
                <a:solidFill>
                  <a:srgbClr val="FFFFFF"/>
                </a:solidFill>
                <a:latin typeface="Arial"/>
                <a:ea typeface="Arial"/>
                <a:cs typeface="Arial"/>
                <a:sym typeface="Arial"/>
              </a:endParaRPr>
            </a:p>
            <a:p>
              <a:pPr indent="-171450" lvl="1" marL="171450" marR="0" rtl="0" algn="l">
                <a:lnSpc>
                  <a:spcPct val="90000"/>
                </a:lnSpc>
                <a:spcBef>
                  <a:spcPts val="24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A text can be aligned to left or right, centered, or justified.</a:t>
              </a:r>
              <a:endParaRPr b="0" i="0" sz="1600" u="none" cap="none" strike="noStrike">
                <a:solidFill>
                  <a:srgbClr val="FFFFFF"/>
                </a:solidFill>
                <a:latin typeface="Arial"/>
                <a:ea typeface="Arial"/>
                <a:cs typeface="Arial"/>
                <a:sym typeface="Arial"/>
              </a:endParaRPr>
            </a:p>
          </p:txBody>
        </p:sp>
        <p:sp>
          <p:nvSpPr>
            <p:cNvPr id="3566" name="Google Shape;3566;p98"/>
            <p:cNvSpPr/>
            <p:nvPr/>
          </p:nvSpPr>
          <p:spPr>
            <a:xfrm>
              <a:off x="0" y="159996"/>
              <a:ext cx="2640000" cy="7050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98"/>
            <p:cNvSpPr txBox="1"/>
            <p:nvPr/>
          </p:nvSpPr>
          <p:spPr>
            <a:xfrm>
              <a:off x="34416" y="194412"/>
              <a:ext cx="2571300" cy="6363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tr-TR" sz="2000" u="none" cap="none" strike="noStrike">
                  <a:solidFill>
                    <a:srgbClr val="FFFFFF"/>
                  </a:solidFill>
                  <a:latin typeface="Arial"/>
                  <a:ea typeface="Arial"/>
                  <a:cs typeface="Arial"/>
                  <a:sym typeface="Arial"/>
                </a:rPr>
                <a:t>Text Alignment</a:t>
              </a:r>
              <a:endParaRPr/>
            </a:p>
          </p:txBody>
        </p:sp>
      </p:grpSp>
      <p:pic>
        <p:nvPicPr>
          <p:cNvPr id="3568" name="Google Shape;3568;p98"/>
          <p:cNvPicPr preferRelativeResize="0"/>
          <p:nvPr/>
        </p:nvPicPr>
        <p:blipFill rotWithShape="1">
          <a:blip r:embed="rId3">
            <a:alphaModFix/>
          </a:blip>
          <a:srcRect b="0" l="0" r="0" t="0"/>
          <a:stretch/>
        </p:blipFill>
        <p:spPr>
          <a:xfrm>
            <a:off x="1047258" y="1654569"/>
            <a:ext cx="7049484" cy="308653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2" name="Shape 3572"/>
        <p:cNvGrpSpPr/>
        <p:nvPr/>
      </p:nvGrpSpPr>
      <p:grpSpPr>
        <a:xfrm>
          <a:off x="0" y="0"/>
          <a:ext cx="0" cy="0"/>
          <a:chOff x="0" y="0"/>
          <a:chExt cx="0" cy="0"/>
        </a:xfrm>
      </p:grpSpPr>
      <p:sp>
        <p:nvSpPr>
          <p:cNvPr id="3573" name="Google Shape;3573;p99"/>
          <p:cNvSpPr txBox="1"/>
          <p:nvPr>
            <p:ph type="ctrTitle"/>
          </p:nvPr>
        </p:nvSpPr>
        <p:spPr>
          <a:xfrm>
            <a:off x="1010730" y="2102553"/>
            <a:ext cx="50601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Text Decoration</a:t>
            </a:r>
            <a:endParaRPr sz="4000">
              <a:solidFill>
                <a:srgbClr val="741B47"/>
              </a:solidFill>
              <a:latin typeface="Raleway Medium"/>
              <a:ea typeface="Raleway Medium"/>
              <a:cs typeface="Raleway Medium"/>
              <a:sym typeface="Raleway Medium"/>
            </a:endParaRPr>
          </a:p>
        </p:txBody>
      </p:sp>
      <p:sp>
        <p:nvSpPr>
          <p:cNvPr id="3574" name="Google Shape;3574;p99"/>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3</a:t>
            </a:r>
            <a:endParaRPr b="1" i="0" sz="3600" u="none" cap="none" strike="noStrike">
              <a:solidFill>
                <a:schemeClr val="lt1"/>
              </a:solidFill>
              <a:latin typeface="Barlow"/>
              <a:ea typeface="Barlow"/>
              <a:cs typeface="Barlow"/>
              <a:sym typeface="Barlow"/>
            </a:endParaRPr>
          </a:p>
        </p:txBody>
      </p:sp>
      <p:grpSp>
        <p:nvGrpSpPr>
          <p:cNvPr id="3575" name="Google Shape;3575;p99"/>
          <p:cNvGrpSpPr/>
          <p:nvPr/>
        </p:nvGrpSpPr>
        <p:grpSpPr>
          <a:xfrm>
            <a:off x="5796744" y="1573487"/>
            <a:ext cx="2928488" cy="3139481"/>
            <a:chOff x="2183550" y="65875"/>
            <a:chExt cx="4483981" cy="4807045"/>
          </a:xfrm>
        </p:grpSpPr>
        <p:sp>
          <p:nvSpPr>
            <p:cNvPr id="3576" name="Google Shape;3576;p99"/>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7" name="Google Shape;3577;p99"/>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8" name="Google Shape;3578;p99"/>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9" name="Google Shape;3579;p99"/>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0" name="Google Shape;3580;p99"/>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1" name="Google Shape;3581;p99"/>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2" name="Google Shape;3582;p99"/>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3" name="Google Shape;3583;p99"/>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4" name="Google Shape;3584;p99"/>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5" name="Google Shape;3585;p99"/>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6" name="Google Shape;3586;p99"/>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7" name="Google Shape;3587;p99"/>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8" name="Google Shape;3588;p99"/>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9" name="Google Shape;3589;p99"/>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0" name="Google Shape;3590;p99"/>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1" name="Google Shape;3591;p99"/>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2" name="Google Shape;3592;p99"/>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3" name="Google Shape;3593;p99"/>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4" name="Google Shape;3594;p99"/>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5" name="Google Shape;3595;p99"/>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6" name="Google Shape;3596;p99"/>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7" name="Google Shape;3597;p99"/>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598" name="Google Shape;3598;p99"/>
            <p:cNvGrpSpPr/>
            <p:nvPr/>
          </p:nvGrpSpPr>
          <p:grpSpPr>
            <a:xfrm>
              <a:off x="2428704" y="3970322"/>
              <a:ext cx="350131" cy="370523"/>
              <a:chOff x="4512354" y="4952197"/>
              <a:chExt cx="350131" cy="370523"/>
            </a:xfrm>
          </p:grpSpPr>
          <p:grpSp>
            <p:nvGrpSpPr>
              <p:cNvPr id="3599" name="Google Shape;3599;p99"/>
              <p:cNvGrpSpPr/>
              <p:nvPr/>
            </p:nvGrpSpPr>
            <p:grpSpPr>
              <a:xfrm>
                <a:off x="4512354" y="5116449"/>
                <a:ext cx="343196" cy="206271"/>
                <a:chOff x="4512354" y="5116449"/>
                <a:chExt cx="343196" cy="206271"/>
              </a:xfrm>
            </p:grpSpPr>
            <p:sp>
              <p:nvSpPr>
                <p:cNvPr id="3600" name="Google Shape;3600;p99"/>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1" name="Google Shape;3601;p99"/>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2" name="Google Shape;3602;p99"/>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603" name="Google Shape;3603;p99"/>
                <p:cNvGrpSpPr/>
                <p:nvPr/>
              </p:nvGrpSpPr>
              <p:grpSpPr>
                <a:xfrm>
                  <a:off x="4592868" y="5212556"/>
                  <a:ext cx="96807" cy="56007"/>
                  <a:chOff x="4592868" y="5212556"/>
                  <a:chExt cx="96807" cy="56007"/>
                </a:xfrm>
              </p:grpSpPr>
              <p:sp>
                <p:nvSpPr>
                  <p:cNvPr id="3604" name="Google Shape;3604;p99"/>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5" name="Google Shape;3605;p99"/>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606" name="Google Shape;3606;p99"/>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7" name="Google Shape;3607;p99"/>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8" name="Google Shape;3608;p99"/>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9" name="Google Shape;3609;p99"/>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0" name="Google Shape;3610;p99"/>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1" name="Google Shape;3611;p99"/>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2" name="Google Shape;3612;p99"/>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3" name="Google Shape;3613;p99"/>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4" name="Google Shape;3614;p99"/>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5" name="Google Shape;3615;p99"/>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6" name="Google Shape;3616;p99"/>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7" name="Google Shape;3617;p99"/>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8" name="Google Shape;3618;p99"/>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9" name="Google Shape;3619;p99"/>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0" name="Google Shape;3620;p99"/>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1" name="Google Shape;3621;p99"/>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2" name="Google Shape;3622;p99"/>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3" name="Google Shape;3623;p99"/>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4" name="Google Shape;3624;p99"/>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5" name="Google Shape;3625;p99"/>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6" name="Google Shape;3626;p99"/>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7" name="Google Shape;3627;p99"/>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8" name="Google Shape;3628;p99"/>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9" name="Google Shape;3629;p99"/>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0" name="Google Shape;3630;p99"/>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1" name="Google Shape;3631;p99"/>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2" name="Google Shape;3632;p99"/>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3" name="Google Shape;3633;p99"/>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4" name="Google Shape;3634;p99"/>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5" name="Google Shape;3635;p99"/>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6" name="Google Shape;3636;p99"/>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7" name="Google Shape;3637;p99"/>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8" name="Google Shape;3638;p99"/>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9" name="Google Shape;3639;p99"/>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0" name="Google Shape;3640;p99"/>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1" name="Google Shape;3641;p99"/>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2" name="Google Shape;3642;p99"/>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3" name="Google Shape;3643;p99"/>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4" name="Google Shape;3644;p99"/>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5" name="Google Shape;3645;p99"/>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6" name="Google Shape;3646;p99"/>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7" name="Google Shape;3647;p99"/>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8" name="Google Shape;3648;p99"/>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9" name="Google Shape;3649;p99"/>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0" name="Google Shape;3650;p99"/>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1" name="Google Shape;3651;p99"/>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2" name="Google Shape;3652;p99"/>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3" name="Google Shape;3653;p99"/>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4" name="Google Shape;3654;p99"/>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5" name="Google Shape;3655;p99"/>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6" name="Google Shape;3656;p99"/>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7" name="Google Shape;3657;p99"/>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8" name="Google Shape;3658;p99"/>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9" name="Google Shape;3659;p99"/>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0" name="Google Shape;3660;p99"/>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1" name="Google Shape;3661;p99"/>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2" name="Google Shape;3662;p99"/>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3" name="Google Shape;3663;p99"/>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4" name="Google Shape;3664;p99"/>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5" name="Google Shape;3665;p99"/>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6" name="Google Shape;3666;p99"/>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7" name="Google Shape;3667;p99"/>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8" name="Google Shape;3668;p99"/>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9" name="Google Shape;3669;p99"/>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670" name="Google Shape;3670;p99"/>
              <p:cNvGrpSpPr/>
              <p:nvPr/>
            </p:nvGrpSpPr>
            <p:grpSpPr>
              <a:xfrm>
                <a:off x="4655095" y="4952197"/>
                <a:ext cx="207390" cy="280361"/>
                <a:chOff x="4655095" y="4952197"/>
                <a:chExt cx="207390" cy="280361"/>
              </a:xfrm>
            </p:grpSpPr>
            <p:grpSp>
              <p:nvGrpSpPr>
                <p:cNvPr id="3671" name="Google Shape;3671;p99"/>
                <p:cNvGrpSpPr/>
                <p:nvPr/>
              </p:nvGrpSpPr>
              <p:grpSpPr>
                <a:xfrm>
                  <a:off x="4655095" y="4952197"/>
                  <a:ext cx="207390" cy="280361"/>
                  <a:chOff x="4655095" y="4952197"/>
                  <a:chExt cx="207390" cy="280361"/>
                </a:xfrm>
              </p:grpSpPr>
              <p:sp>
                <p:nvSpPr>
                  <p:cNvPr id="3672" name="Google Shape;3672;p99"/>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3" name="Google Shape;3673;p99"/>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4" name="Google Shape;3674;p99"/>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5" name="Google Shape;3675;p99"/>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6" name="Google Shape;3676;p99"/>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677" name="Google Shape;3677;p99"/>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8" name="Google Shape;3678;p99"/>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9" name="Google Shape;3679;p99"/>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3680" name="Google Shape;3680;p99"/>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1" name="Google Shape;3681;p99"/>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2" name="Google Shape;3682;p99"/>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3" name="Google Shape;3683;p99"/>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4" name="Google Shape;3684;p99"/>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5" name="Google Shape;3685;p99"/>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6" name="Google Shape;3686;p99"/>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7" name="Google Shape;3687;p99"/>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8" name="Google Shape;3688;p99"/>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9" name="Google Shape;3689;p99"/>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0" name="Google Shape;3690;p99"/>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1" name="Google Shape;3691;p99"/>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2" name="Google Shape;3692;p99"/>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3" name="Google Shape;3693;p99"/>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4" name="Google Shape;3694;p99"/>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5" name="Google Shape;3695;p99"/>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6" name="Google Shape;3696;p99"/>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7" name="Google Shape;3697;p99"/>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8" name="Google Shape;3698;p99"/>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9" name="Google Shape;3699;p99"/>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0" name="Google Shape;3700;p99"/>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1" name="Google Shape;3701;p99"/>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2" name="Google Shape;3702;p99"/>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3" name="Google Shape;3703;p99"/>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4" name="Google Shape;3704;p99"/>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5" name="Google Shape;3705;p99"/>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6" name="Google Shape;3706;p99"/>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7" name="Google Shape;3707;p99"/>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8" name="Google Shape;3708;p99"/>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709" name="Google Shape;3709;p99"/>
            <p:cNvGrpSpPr/>
            <p:nvPr/>
          </p:nvGrpSpPr>
          <p:grpSpPr>
            <a:xfrm>
              <a:off x="6161826" y="4215479"/>
              <a:ext cx="350681" cy="265782"/>
              <a:chOff x="6621095" y="1452181"/>
              <a:chExt cx="330893" cy="250785"/>
            </a:xfrm>
          </p:grpSpPr>
          <p:sp>
            <p:nvSpPr>
              <p:cNvPr id="3710" name="Google Shape;3710;p9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1" name="Google Shape;3711;p9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2" name="Google Shape;3712;p9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3" name="Google Shape;3713;p9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4" name="Google Shape;3714;p9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8" name="Shape 3718"/>
        <p:cNvGrpSpPr/>
        <p:nvPr/>
      </p:nvGrpSpPr>
      <p:grpSpPr>
        <a:xfrm>
          <a:off x="0" y="0"/>
          <a:ext cx="0" cy="0"/>
          <a:chOff x="0" y="0"/>
          <a:chExt cx="0" cy="0"/>
        </a:xfrm>
      </p:grpSpPr>
      <p:sp>
        <p:nvSpPr>
          <p:cNvPr id="3719" name="Google Shape;3719;p10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3720" name="Google Shape;3720;p100"/>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Text Decoration</a:t>
            </a:r>
            <a:endParaRPr sz="4000">
              <a:solidFill>
                <a:srgbClr val="741B47"/>
              </a:solidFill>
              <a:latin typeface="Raleway Medium"/>
              <a:ea typeface="Raleway Medium"/>
              <a:cs typeface="Raleway Medium"/>
              <a:sym typeface="Raleway Medium"/>
            </a:endParaRPr>
          </a:p>
        </p:txBody>
      </p:sp>
      <p:grpSp>
        <p:nvGrpSpPr>
          <p:cNvPr id="3721" name="Google Shape;3721;p100"/>
          <p:cNvGrpSpPr/>
          <p:nvPr/>
        </p:nvGrpSpPr>
        <p:grpSpPr>
          <a:xfrm>
            <a:off x="304800" y="800100"/>
            <a:ext cx="8407291" cy="1043100"/>
            <a:chOff x="0" y="0"/>
            <a:chExt cx="8407291" cy="1043100"/>
          </a:xfrm>
        </p:grpSpPr>
        <p:sp>
          <p:nvSpPr>
            <p:cNvPr id="3722" name="Google Shape;3722;p100"/>
            <p:cNvSpPr/>
            <p:nvPr/>
          </p:nvSpPr>
          <p:spPr>
            <a:xfrm>
              <a:off x="2640091" y="0"/>
              <a:ext cx="5767200" cy="10431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00"/>
            <p:cNvSpPr txBox="1"/>
            <p:nvPr/>
          </p:nvSpPr>
          <p:spPr>
            <a:xfrm>
              <a:off x="2640091" y="130402"/>
              <a:ext cx="5376000" cy="782400"/>
            </a:xfrm>
            <a:prstGeom prst="rect">
              <a:avLst/>
            </a:prstGeom>
            <a:noFill/>
            <a:ln>
              <a:noFill/>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The text-decoration is used to define decorations for text.</a:t>
              </a:r>
              <a:endParaRPr sz="1600">
                <a:solidFill>
                  <a:srgbClr val="FFFFFF"/>
                </a:solidFill>
              </a:endParaRPr>
            </a:p>
            <a:p>
              <a:pPr indent="-171450" lvl="1" marL="171450" marR="0" rtl="0" algn="l">
                <a:lnSpc>
                  <a:spcPct val="90000"/>
                </a:lnSpc>
                <a:spcBef>
                  <a:spcPts val="0"/>
                </a:spcBef>
                <a:spcAft>
                  <a:spcPts val="0"/>
                </a:spcAft>
                <a:buClr>
                  <a:srgbClr val="000000"/>
                </a:buClr>
                <a:buSzPts val="1600"/>
                <a:buFont typeface="Arial"/>
                <a:buChar char="•"/>
              </a:pPr>
              <a:r>
                <a:rPr b="1" lang="tr-TR" sz="1600"/>
                <a:t>text-decoration:none</a:t>
              </a:r>
              <a:r>
                <a:rPr lang="tr-TR" sz="1600">
                  <a:solidFill>
                    <a:srgbClr val="FFFFFF"/>
                  </a:solidFill>
                </a:rPr>
                <a:t>; is often used to remove underlines from links </a:t>
              </a:r>
              <a:endParaRPr sz="1600">
                <a:solidFill>
                  <a:srgbClr val="FFFFFF"/>
                </a:solidFill>
              </a:endParaRPr>
            </a:p>
          </p:txBody>
        </p:sp>
        <p:sp>
          <p:nvSpPr>
            <p:cNvPr id="3724" name="Google Shape;3724;p100"/>
            <p:cNvSpPr/>
            <p:nvPr/>
          </p:nvSpPr>
          <p:spPr>
            <a:xfrm>
              <a:off x="0" y="159643"/>
              <a:ext cx="2640000" cy="7056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00"/>
            <p:cNvSpPr txBox="1"/>
            <p:nvPr/>
          </p:nvSpPr>
          <p:spPr>
            <a:xfrm>
              <a:off x="34450" y="194093"/>
              <a:ext cx="2571300" cy="6369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tr-TR" sz="2000" u="none" cap="none" strike="noStrike">
                  <a:solidFill>
                    <a:srgbClr val="FFFFFF"/>
                  </a:solidFill>
                  <a:latin typeface="Arial"/>
                  <a:ea typeface="Arial"/>
                  <a:cs typeface="Arial"/>
                  <a:sym typeface="Arial"/>
                </a:rPr>
                <a:t>Text Decoration</a:t>
              </a:r>
              <a:endParaRPr b="0" i="0" sz="2000" u="none" cap="none" strike="noStrike">
                <a:solidFill>
                  <a:srgbClr val="FFFFFF"/>
                </a:solidFill>
                <a:latin typeface="Arial"/>
                <a:ea typeface="Arial"/>
                <a:cs typeface="Arial"/>
                <a:sym typeface="Arial"/>
              </a:endParaRPr>
            </a:p>
          </p:txBody>
        </p:sp>
      </p:grpSp>
      <p:pic>
        <p:nvPicPr>
          <p:cNvPr id="3726" name="Google Shape;3726;p100"/>
          <p:cNvPicPr preferRelativeResize="0"/>
          <p:nvPr/>
        </p:nvPicPr>
        <p:blipFill rotWithShape="1">
          <a:blip r:embed="rId3">
            <a:alphaModFix/>
          </a:blip>
          <a:srcRect b="0" l="0" r="0" t="0"/>
          <a:stretch/>
        </p:blipFill>
        <p:spPr>
          <a:xfrm>
            <a:off x="1610317" y="1843314"/>
            <a:ext cx="5923366" cy="319647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0" name="Shape 3730"/>
        <p:cNvGrpSpPr/>
        <p:nvPr/>
      </p:nvGrpSpPr>
      <p:grpSpPr>
        <a:xfrm>
          <a:off x="0" y="0"/>
          <a:ext cx="0" cy="0"/>
          <a:chOff x="0" y="0"/>
          <a:chExt cx="0" cy="0"/>
        </a:xfrm>
      </p:grpSpPr>
      <p:sp>
        <p:nvSpPr>
          <p:cNvPr id="3731" name="Google Shape;3731;p101"/>
          <p:cNvSpPr txBox="1"/>
          <p:nvPr>
            <p:ph type="ctrTitle"/>
          </p:nvPr>
        </p:nvSpPr>
        <p:spPr>
          <a:xfrm>
            <a:off x="1010730" y="2102553"/>
            <a:ext cx="56445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Text Transformation</a:t>
            </a:r>
            <a:endParaRPr sz="4000">
              <a:solidFill>
                <a:srgbClr val="741B47"/>
              </a:solidFill>
              <a:latin typeface="Raleway Medium"/>
              <a:ea typeface="Raleway Medium"/>
              <a:cs typeface="Raleway Medium"/>
              <a:sym typeface="Raleway Medium"/>
            </a:endParaRPr>
          </a:p>
        </p:txBody>
      </p:sp>
      <p:sp>
        <p:nvSpPr>
          <p:cNvPr id="3732" name="Google Shape;3732;p101"/>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4</a:t>
            </a:r>
            <a:endParaRPr b="1" i="0" sz="3600" u="none" cap="none" strike="noStrike">
              <a:solidFill>
                <a:schemeClr val="lt1"/>
              </a:solidFill>
              <a:latin typeface="Barlow"/>
              <a:ea typeface="Barlow"/>
              <a:cs typeface="Barlow"/>
              <a:sym typeface="Barlow"/>
            </a:endParaRPr>
          </a:p>
        </p:txBody>
      </p:sp>
      <p:grpSp>
        <p:nvGrpSpPr>
          <p:cNvPr id="3733" name="Google Shape;3733;p101"/>
          <p:cNvGrpSpPr/>
          <p:nvPr/>
        </p:nvGrpSpPr>
        <p:grpSpPr>
          <a:xfrm>
            <a:off x="6126359" y="1573487"/>
            <a:ext cx="2928488" cy="3139481"/>
            <a:chOff x="2183550" y="65875"/>
            <a:chExt cx="4483981" cy="4807045"/>
          </a:xfrm>
        </p:grpSpPr>
        <p:sp>
          <p:nvSpPr>
            <p:cNvPr id="3734" name="Google Shape;3734;p101"/>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5" name="Google Shape;3735;p101"/>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6" name="Google Shape;3736;p101"/>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7" name="Google Shape;3737;p101"/>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8" name="Google Shape;3738;p101"/>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9" name="Google Shape;3739;p101"/>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0" name="Google Shape;3740;p101"/>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1" name="Google Shape;3741;p101"/>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2" name="Google Shape;3742;p101"/>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3" name="Google Shape;3743;p101"/>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4" name="Google Shape;3744;p101"/>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5" name="Google Shape;3745;p101"/>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6" name="Google Shape;3746;p101"/>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7" name="Google Shape;3747;p101"/>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8" name="Google Shape;3748;p101"/>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9" name="Google Shape;3749;p101"/>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0" name="Google Shape;3750;p101"/>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1" name="Google Shape;3751;p101"/>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2" name="Google Shape;3752;p101"/>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3" name="Google Shape;3753;p101"/>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4" name="Google Shape;3754;p101"/>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5" name="Google Shape;3755;p101"/>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756" name="Google Shape;3756;p101"/>
            <p:cNvGrpSpPr/>
            <p:nvPr/>
          </p:nvGrpSpPr>
          <p:grpSpPr>
            <a:xfrm>
              <a:off x="2428704" y="3970322"/>
              <a:ext cx="350131" cy="370523"/>
              <a:chOff x="4512354" y="4952197"/>
              <a:chExt cx="350131" cy="370523"/>
            </a:xfrm>
          </p:grpSpPr>
          <p:grpSp>
            <p:nvGrpSpPr>
              <p:cNvPr id="3757" name="Google Shape;3757;p101"/>
              <p:cNvGrpSpPr/>
              <p:nvPr/>
            </p:nvGrpSpPr>
            <p:grpSpPr>
              <a:xfrm>
                <a:off x="4512354" y="5116449"/>
                <a:ext cx="343196" cy="206271"/>
                <a:chOff x="4512354" y="5116449"/>
                <a:chExt cx="343196" cy="206271"/>
              </a:xfrm>
            </p:grpSpPr>
            <p:sp>
              <p:nvSpPr>
                <p:cNvPr id="3758" name="Google Shape;3758;p101"/>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9" name="Google Shape;3759;p101"/>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0" name="Google Shape;3760;p101"/>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761" name="Google Shape;3761;p101"/>
                <p:cNvGrpSpPr/>
                <p:nvPr/>
              </p:nvGrpSpPr>
              <p:grpSpPr>
                <a:xfrm>
                  <a:off x="4592868" y="5212556"/>
                  <a:ext cx="96807" cy="56007"/>
                  <a:chOff x="4592868" y="5212556"/>
                  <a:chExt cx="96807" cy="56007"/>
                </a:xfrm>
              </p:grpSpPr>
              <p:sp>
                <p:nvSpPr>
                  <p:cNvPr id="3762" name="Google Shape;3762;p101"/>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3" name="Google Shape;3763;p101"/>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764" name="Google Shape;3764;p101"/>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5" name="Google Shape;3765;p101"/>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6" name="Google Shape;3766;p101"/>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7" name="Google Shape;3767;p101"/>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8" name="Google Shape;3768;p101"/>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9" name="Google Shape;3769;p101"/>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0" name="Google Shape;3770;p101"/>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1" name="Google Shape;3771;p101"/>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2" name="Google Shape;3772;p101"/>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3" name="Google Shape;3773;p101"/>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4" name="Google Shape;3774;p101"/>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5" name="Google Shape;3775;p101"/>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6" name="Google Shape;3776;p101"/>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7" name="Google Shape;3777;p101"/>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8" name="Google Shape;3778;p101"/>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9" name="Google Shape;3779;p101"/>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0" name="Google Shape;3780;p101"/>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1" name="Google Shape;3781;p101"/>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2" name="Google Shape;3782;p101"/>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3" name="Google Shape;3783;p101"/>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4" name="Google Shape;3784;p101"/>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5" name="Google Shape;3785;p101"/>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6" name="Google Shape;3786;p101"/>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7" name="Google Shape;3787;p101"/>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8" name="Google Shape;3788;p101"/>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9" name="Google Shape;3789;p101"/>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0" name="Google Shape;3790;p101"/>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1" name="Google Shape;3791;p101"/>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2" name="Google Shape;3792;p101"/>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3" name="Google Shape;3793;p101"/>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4" name="Google Shape;3794;p101"/>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5" name="Google Shape;3795;p101"/>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6" name="Google Shape;3796;p101"/>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7" name="Google Shape;3797;p101"/>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8" name="Google Shape;3798;p101"/>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9" name="Google Shape;3799;p101"/>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0" name="Google Shape;3800;p101"/>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1" name="Google Shape;3801;p101"/>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2" name="Google Shape;3802;p101"/>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3" name="Google Shape;3803;p101"/>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4" name="Google Shape;3804;p101"/>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5" name="Google Shape;3805;p101"/>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6" name="Google Shape;3806;p101"/>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7" name="Google Shape;3807;p101"/>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8" name="Google Shape;3808;p101"/>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9" name="Google Shape;3809;p101"/>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0" name="Google Shape;3810;p101"/>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1" name="Google Shape;3811;p101"/>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2" name="Google Shape;3812;p101"/>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3" name="Google Shape;3813;p101"/>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4" name="Google Shape;3814;p101"/>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5" name="Google Shape;3815;p101"/>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6" name="Google Shape;3816;p101"/>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7" name="Google Shape;3817;p101"/>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8" name="Google Shape;3818;p101"/>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9" name="Google Shape;3819;p101"/>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0" name="Google Shape;3820;p101"/>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1" name="Google Shape;3821;p101"/>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2" name="Google Shape;3822;p101"/>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3" name="Google Shape;3823;p101"/>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4" name="Google Shape;3824;p101"/>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5" name="Google Shape;3825;p101"/>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6" name="Google Shape;3826;p101"/>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7" name="Google Shape;3827;p101"/>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828" name="Google Shape;3828;p101"/>
              <p:cNvGrpSpPr/>
              <p:nvPr/>
            </p:nvGrpSpPr>
            <p:grpSpPr>
              <a:xfrm>
                <a:off x="4655095" y="4952197"/>
                <a:ext cx="207390" cy="280361"/>
                <a:chOff x="4655095" y="4952197"/>
                <a:chExt cx="207390" cy="280361"/>
              </a:xfrm>
            </p:grpSpPr>
            <p:grpSp>
              <p:nvGrpSpPr>
                <p:cNvPr id="3829" name="Google Shape;3829;p101"/>
                <p:cNvGrpSpPr/>
                <p:nvPr/>
              </p:nvGrpSpPr>
              <p:grpSpPr>
                <a:xfrm>
                  <a:off x="4655095" y="4952197"/>
                  <a:ext cx="207390" cy="280361"/>
                  <a:chOff x="4655095" y="4952197"/>
                  <a:chExt cx="207390" cy="280361"/>
                </a:xfrm>
              </p:grpSpPr>
              <p:sp>
                <p:nvSpPr>
                  <p:cNvPr id="3830" name="Google Shape;3830;p101"/>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1" name="Google Shape;3831;p101"/>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2" name="Google Shape;3832;p101"/>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3" name="Google Shape;3833;p101"/>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4" name="Google Shape;3834;p101"/>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835" name="Google Shape;3835;p101"/>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6" name="Google Shape;3836;p101"/>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7" name="Google Shape;3837;p101"/>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3838" name="Google Shape;3838;p101"/>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9" name="Google Shape;3839;p101"/>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0" name="Google Shape;3840;p101"/>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1" name="Google Shape;3841;p101"/>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2" name="Google Shape;3842;p101"/>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3" name="Google Shape;3843;p101"/>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4" name="Google Shape;3844;p101"/>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5" name="Google Shape;3845;p101"/>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6" name="Google Shape;3846;p101"/>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7" name="Google Shape;3847;p101"/>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8" name="Google Shape;3848;p101"/>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9" name="Google Shape;3849;p101"/>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0" name="Google Shape;3850;p101"/>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1" name="Google Shape;3851;p101"/>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2" name="Google Shape;3852;p101"/>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3" name="Google Shape;3853;p101"/>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4" name="Google Shape;3854;p101"/>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5" name="Google Shape;3855;p101"/>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6" name="Google Shape;3856;p101"/>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7" name="Google Shape;3857;p101"/>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8" name="Google Shape;3858;p101"/>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9" name="Google Shape;3859;p101"/>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0" name="Google Shape;3860;p101"/>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1" name="Google Shape;3861;p101"/>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2" name="Google Shape;3862;p101"/>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3" name="Google Shape;3863;p101"/>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4" name="Google Shape;3864;p101"/>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5" name="Google Shape;3865;p101"/>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6" name="Google Shape;3866;p101"/>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867" name="Google Shape;3867;p101"/>
            <p:cNvGrpSpPr/>
            <p:nvPr/>
          </p:nvGrpSpPr>
          <p:grpSpPr>
            <a:xfrm>
              <a:off x="6161826" y="4215479"/>
              <a:ext cx="350681" cy="265782"/>
              <a:chOff x="6621095" y="1452181"/>
              <a:chExt cx="330893" cy="250785"/>
            </a:xfrm>
          </p:grpSpPr>
          <p:sp>
            <p:nvSpPr>
              <p:cNvPr id="3868" name="Google Shape;3868;p101"/>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9" name="Google Shape;3869;p101"/>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0" name="Google Shape;3870;p101"/>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1" name="Google Shape;3871;p101"/>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2" name="Google Shape;3872;p101"/>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6" name="Shape 3876"/>
        <p:cNvGrpSpPr/>
        <p:nvPr/>
      </p:nvGrpSpPr>
      <p:grpSpPr>
        <a:xfrm>
          <a:off x="0" y="0"/>
          <a:ext cx="0" cy="0"/>
          <a:chOff x="0" y="0"/>
          <a:chExt cx="0" cy="0"/>
        </a:xfrm>
      </p:grpSpPr>
      <p:sp>
        <p:nvSpPr>
          <p:cNvPr id="3877" name="Google Shape;3877;p10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3878" name="Google Shape;3878;p102"/>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Text Transformation</a:t>
            </a:r>
            <a:endParaRPr sz="4000">
              <a:solidFill>
                <a:srgbClr val="741B47"/>
              </a:solidFill>
              <a:latin typeface="Raleway Medium"/>
              <a:ea typeface="Raleway Medium"/>
              <a:cs typeface="Raleway Medium"/>
              <a:sym typeface="Raleway Medium"/>
            </a:endParaRPr>
          </a:p>
        </p:txBody>
      </p:sp>
      <p:grpSp>
        <p:nvGrpSpPr>
          <p:cNvPr id="3879" name="Google Shape;3879;p102"/>
          <p:cNvGrpSpPr/>
          <p:nvPr/>
        </p:nvGrpSpPr>
        <p:grpSpPr>
          <a:xfrm>
            <a:off x="304800" y="800100"/>
            <a:ext cx="8407291" cy="1043100"/>
            <a:chOff x="0" y="0"/>
            <a:chExt cx="8407291" cy="1043100"/>
          </a:xfrm>
        </p:grpSpPr>
        <p:sp>
          <p:nvSpPr>
            <p:cNvPr id="3880" name="Google Shape;3880;p102"/>
            <p:cNvSpPr/>
            <p:nvPr/>
          </p:nvSpPr>
          <p:spPr>
            <a:xfrm>
              <a:off x="2640091" y="0"/>
              <a:ext cx="5767200" cy="10431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02"/>
            <p:cNvSpPr txBox="1"/>
            <p:nvPr/>
          </p:nvSpPr>
          <p:spPr>
            <a:xfrm>
              <a:off x="2640091" y="130402"/>
              <a:ext cx="5376000" cy="782400"/>
            </a:xfrm>
            <a:prstGeom prst="rect">
              <a:avLst/>
            </a:prstGeom>
            <a:noFill/>
            <a:ln>
              <a:noFill/>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The text-transform property is used to turn text into uppercase or lowercase, or capitalize the first letter of each word:</a:t>
              </a:r>
              <a:endParaRPr b="0" i="0" sz="1600" u="none" cap="none" strike="noStrike">
                <a:solidFill>
                  <a:srgbClr val="FFFFFF"/>
                </a:solidFill>
                <a:latin typeface="Arial"/>
                <a:ea typeface="Arial"/>
                <a:cs typeface="Arial"/>
                <a:sym typeface="Arial"/>
              </a:endParaRPr>
            </a:p>
          </p:txBody>
        </p:sp>
        <p:sp>
          <p:nvSpPr>
            <p:cNvPr id="3882" name="Google Shape;3882;p102"/>
            <p:cNvSpPr/>
            <p:nvPr/>
          </p:nvSpPr>
          <p:spPr>
            <a:xfrm>
              <a:off x="0" y="159643"/>
              <a:ext cx="2640000" cy="7056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02"/>
            <p:cNvSpPr txBox="1"/>
            <p:nvPr/>
          </p:nvSpPr>
          <p:spPr>
            <a:xfrm>
              <a:off x="34450" y="194093"/>
              <a:ext cx="2571300" cy="6369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tr-TR" sz="2000" u="none" cap="none" strike="noStrike">
                  <a:solidFill>
                    <a:srgbClr val="FFFFFF"/>
                  </a:solidFill>
                  <a:latin typeface="Arial"/>
                  <a:ea typeface="Arial"/>
                  <a:cs typeface="Arial"/>
                  <a:sym typeface="Arial"/>
                </a:rPr>
                <a:t>Text Transformation</a:t>
              </a:r>
              <a:endParaRPr b="0" i="0" sz="2000" u="none" cap="none" strike="noStrike">
                <a:solidFill>
                  <a:srgbClr val="FFFFFF"/>
                </a:solidFill>
                <a:latin typeface="Arial"/>
                <a:ea typeface="Arial"/>
                <a:cs typeface="Arial"/>
                <a:sym typeface="Arial"/>
              </a:endParaRPr>
            </a:p>
          </p:txBody>
        </p:sp>
      </p:grpSp>
      <p:pic>
        <p:nvPicPr>
          <p:cNvPr id="3884" name="Google Shape;3884;p102"/>
          <p:cNvPicPr preferRelativeResize="0"/>
          <p:nvPr/>
        </p:nvPicPr>
        <p:blipFill rotWithShape="1">
          <a:blip r:embed="rId3">
            <a:alphaModFix/>
          </a:blip>
          <a:srcRect b="0" l="0" r="0" t="0"/>
          <a:stretch/>
        </p:blipFill>
        <p:spPr>
          <a:xfrm>
            <a:off x="1714281" y="1843314"/>
            <a:ext cx="5715439" cy="314699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8" name="Shape 3888"/>
        <p:cNvGrpSpPr/>
        <p:nvPr/>
      </p:nvGrpSpPr>
      <p:grpSpPr>
        <a:xfrm>
          <a:off x="0" y="0"/>
          <a:ext cx="0" cy="0"/>
          <a:chOff x="0" y="0"/>
          <a:chExt cx="0" cy="0"/>
        </a:xfrm>
      </p:grpSpPr>
      <p:sp>
        <p:nvSpPr>
          <p:cNvPr id="3889" name="Google Shape;3889;p103"/>
          <p:cNvSpPr txBox="1"/>
          <p:nvPr>
            <p:ph type="ctrTitle"/>
          </p:nvPr>
        </p:nvSpPr>
        <p:spPr>
          <a:xfrm>
            <a:off x="1010730" y="2102553"/>
            <a:ext cx="56445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Text Indentation</a:t>
            </a:r>
            <a:endParaRPr sz="4000">
              <a:solidFill>
                <a:srgbClr val="741B47"/>
              </a:solidFill>
              <a:latin typeface="Raleway Medium"/>
              <a:ea typeface="Raleway Medium"/>
              <a:cs typeface="Raleway Medium"/>
              <a:sym typeface="Raleway Medium"/>
            </a:endParaRPr>
          </a:p>
        </p:txBody>
      </p:sp>
      <p:sp>
        <p:nvSpPr>
          <p:cNvPr id="3890" name="Google Shape;3890;p103"/>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5</a:t>
            </a:r>
            <a:endParaRPr b="1" i="0" sz="3600" u="none" cap="none" strike="noStrike">
              <a:solidFill>
                <a:schemeClr val="lt1"/>
              </a:solidFill>
              <a:latin typeface="Barlow"/>
              <a:ea typeface="Barlow"/>
              <a:cs typeface="Barlow"/>
              <a:sym typeface="Barlow"/>
            </a:endParaRPr>
          </a:p>
        </p:txBody>
      </p:sp>
      <p:grpSp>
        <p:nvGrpSpPr>
          <p:cNvPr id="3891" name="Google Shape;3891;p103"/>
          <p:cNvGrpSpPr/>
          <p:nvPr/>
        </p:nvGrpSpPr>
        <p:grpSpPr>
          <a:xfrm>
            <a:off x="6126359" y="1573487"/>
            <a:ext cx="2928488" cy="3139481"/>
            <a:chOff x="2183550" y="65875"/>
            <a:chExt cx="4483981" cy="4807045"/>
          </a:xfrm>
        </p:grpSpPr>
        <p:sp>
          <p:nvSpPr>
            <p:cNvPr id="3892" name="Google Shape;3892;p103"/>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3" name="Google Shape;3893;p103"/>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4" name="Google Shape;3894;p103"/>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5" name="Google Shape;3895;p103"/>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6" name="Google Shape;3896;p103"/>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7" name="Google Shape;3897;p103"/>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8" name="Google Shape;3898;p103"/>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9" name="Google Shape;3899;p103"/>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0" name="Google Shape;3900;p103"/>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1" name="Google Shape;3901;p103"/>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2" name="Google Shape;3902;p103"/>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3" name="Google Shape;3903;p103"/>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4" name="Google Shape;3904;p103"/>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5" name="Google Shape;3905;p103"/>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6" name="Google Shape;3906;p103"/>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7" name="Google Shape;3907;p103"/>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8" name="Google Shape;3908;p103"/>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9" name="Google Shape;3909;p103"/>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0" name="Google Shape;3910;p103"/>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1" name="Google Shape;3911;p103"/>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2" name="Google Shape;3912;p103"/>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3" name="Google Shape;3913;p103"/>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914" name="Google Shape;3914;p103"/>
            <p:cNvGrpSpPr/>
            <p:nvPr/>
          </p:nvGrpSpPr>
          <p:grpSpPr>
            <a:xfrm>
              <a:off x="2428704" y="3970322"/>
              <a:ext cx="350131" cy="370523"/>
              <a:chOff x="4512354" y="4952197"/>
              <a:chExt cx="350131" cy="370523"/>
            </a:xfrm>
          </p:grpSpPr>
          <p:grpSp>
            <p:nvGrpSpPr>
              <p:cNvPr id="3915" name="Google Shape;3915;p103"/>
              <p:cNvGrpSpPr/>
              <p:nvPr/>
            </p:nvGrpSpPr>
            <p:grpSpPr>
              <a:xfrm>
                <a:off x="4512354" y="5116449"/>
                <a:ext cx="343196" cy="206271"/>
                <a:chOff x="4512354" y="5116449"/>
                <a:chExt cx="343196" cy="206271"/>
              </a:xfrm>
            </p:grpSpPr>
            <p:sp>
              <p:nvSpPr>
                <p:cNvPr id="3916" name="Google Shape;3916;p103"/>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7" name="Google Shape;3917;p103"/>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8" name="Google Shape;3918;p103"/>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919" name="Google Shape;3919;p103"/>
                <p:cNvGrpSpPr/>
                <p:nvPr/>
              </p:nvGrpSpPr>
              <p:grpSpPr>
                <a:xfrm>
                  <a:off x="4592868" y="5212556"/>
                  <a:ext cx="96807" cy="56007"/>
                  <a:chOff x="4592868" y="5212556"/>
                  <a:chExt cx="96807" cy="56007"/>
                </a:xfrm>
              </p:grpSpPr>
              <p:sp>
                <p:nvSpPr>
                  <p:cNvPr id="3920" name="Google Shape;3920;p103"/>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1" name="Google Shape;3921;p103"/>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922" name="Google Shape;3922;p103"/>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3" name="Google Shape;3923;p103"/>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4" name="Google Shape;3924;p103"/>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5" name="Google Shape;3925;p103"/>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6" name="Google Shape;3926;p103"/>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7" name="Google Shape;3927;p103"/>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8" name="Google Shape;3928;p103"/>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9" name="Google Shape;3929;p103"/>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0" name="Google Shape;3930;p103"/>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1" name="Google Shape;3931;p103"/>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2" name="Google Shape;3932;p103"/>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3" name="Google Shape;3933;p103"/>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4" name="Google Shape;3934;p103"/>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5" name="Google Shape;3935;p103"/>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6" name="Google Shape;3936;p103"/>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7" name="Google Shape;3937;p103"/>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8" name="Google Shape;3938;p103"/>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9" name="Google Shape;3939;p103"/>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0" name="Google Shape;3940;p103"/>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1" name="Google Shape;3941;p103"/>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2" name="Google Shape;3942;p103"/>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3" name="Google Shape;3943;p103"/>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4" name="Google Shape;3944;p103"/>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5" name="Google Shape;3945;p103"/>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6" name="Google Shape;3946;p103"/>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7" name="Google Shape;3947;p103"/>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8" name="Google Shape;3948;p103"/>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9" name="Google Shape;3949;p103"/>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0" name="Google Shape;3950;p103"/>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1" name="Google Shape;3951;p103"/>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2" name="Google Shape;3952;p103"/>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3" name="Google Shape;3953;p103"/>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4" name="Google Shape;3954;p103"/>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5" name="Google Shape;3955;p103"/>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6" name="Google Shape;3956;p103"/>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7" name="Google Shape;3957;p103"/>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8" name="Google Shape;3958;p103"/>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9" name="Google Shape;3959;p103"/>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0" name="Google Shape;3960;p103"/>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1" name="Google Shape;3961;p103"/>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2" name="Google Shape;3962;p103"/>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3" name="Google Shape;3963;p103"/>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4" name="Google Shape;3964;p103"/>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5" name="Google Shape;3965;p103"/>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6" name="Google Shape;3966;p103"/>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7" name="Google Shape;3967;p103"/>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8" name="Google Shape;3968;p103"/>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9" name="Google Shape;3969;p103"/>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0" name="Google Shape;3970;p103"/>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1" name="Google Shape;3971;p103"/>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2" name="Google Shape;3972;p103"/>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3" name="Google Shape;3973;p103"/>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4" name="Google Shape;3974;p103"/>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5" name="Google Shape;3975;p103"/>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6" name="Google Shape;3976;p103"/>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7" name="Google Shape;3977;p103"/>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8" name="Google Shape;3978;p103"/>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9" name="Google Shape;3979;p103"/>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0" name="Google Shape;3980;p103"/>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1" name="Google Shape;3981;p103"/>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2" name="Google Shape;3982;p103"/>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3" name="Google Shape;3983;p103"/>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4" name="Google Shape;3984;p103"/>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5" name="Google Shape;3985;p103"/>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986" name="Google Shape;3986;p103"/>
              <p:cNvGrpSpPr/>
              <p:nvPr/>
            </p:nvGrpSpPr>
            <p:grpSpPr>
              <a:xfrm>
                <a:off x="4655095" y="4952197"/>
                <a:ext cx="207390" cy="280361"/>
                <a:chOff x="4655095" y="4952197"/>
                <a:chExt cx="207390" cy="280361"/>
              </a:xfrm>
            </p:grpSpPr>
            <p:grpSp>
              <p:nvGrpSpPr>
                <p:cNvPr id="3987" name="Google Shape;3987;p103"/>
                <p:cNvGrpSpPr/>
                <p:nvPr/>
              </p:nvGrpSpPr>
              <p:grpSpPr>
                <a:xfrm>
                  <a:off x="4655095" y="4952197"/>
                  <a:ext cx="207390" cy="280361"/>
                  <a:chOff x="4655095" y="4952197"/>
                  <a:chExt cx="207390" cy="280361"/>
                </a:xfrm>
              </p:grpSpPr>
              <p:sp>
                <p:nvSpPr>
                  <p:cNvPr id="3988" name="Google Shape;3988;p103"/>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9" name="Google Shape;3989;p103"/>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0" name="Google Shape;3990;p103"/>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1" name="Google Shape;3991;p103"/>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2" name="Google Shape;3992;p103"/>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993" name="Google Shape;3993;p103"/>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4" name="Google Shape;3994;p103"/>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5" name="Google Shape;3995;p103"/>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3996" name="Google Shape;3996;p103"/>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7" name="Google Shape;3997;p103"/>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8" name="Google Shape;3998;p103"/>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9" name="Google Shape;3999;p103"/>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0" name="Google Shape;4000;p103"/>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1" name="Google Shape;4001;p103"/>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2" name="Google Shape;4002;p103"/>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3" name="Google Shape;4003;p103"/>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4" name="Google Shape;4004;p103"/>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5" name="Google Shape;4005;p103"/>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6" name="Google Shape;4006;p103"/>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7" name="Google Shape;4007;p103"/>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8" name="Google Shape;4008;p103"/>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9" name="Google Shape;4009;p103"/>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0" name="Google Shape;4010;p103"/>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1" name="Google Shape;4011;p103"/>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2" name="Google Shape;4012;p103"/>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3" name="Google Shape;4013;p103"/>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4" name="Google Shape;4014;p103"/>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5" name="Google Shape;4015;p103"/>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6" name="Google Shape;4016;p103"/>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7" name="Google Shape;4017;p103"/>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8" name="Google Shape;4018;p103"/>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9" name="Google Shape;4019;p103"/>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0" name="Google Shape;4020;p103"/>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1" name="Google Shape;4021;p103"/>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2" name="Google Shape;4022;p103"/>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3" name="Google Shape;4023;p103"/>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4" name="Google Shape;4024;p103"/>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025" name="Google Shape;4025;p103"/>
            <p:cNvGrpSpPr/>
            <p:nvPr/>
          </p:nvGrpSpPr>
          <p:grpSpPr>
            <a:xfrm>
              <a:off x="6161826" y="4215479"/>
              <a:ext cx="350681" cy="265782"/>
              <a:chOff x="6621095" y="1452181"/>
              <a:chExt cx="330893" cy="250785"/>
            </a:xfrm>
          </p:grpSpPr>
          <p:sp>
            <p:nvSpPr>
              <p:cNvPr id="4026" name="Google Shape;4026;p10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7" name="Google Shape;4027;p10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8" name="Google Shape;4028;p10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9" name="Google Shape;4029;p10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30" name="Google Shape;4030;p10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4" name="Shape 4034"/>
        <p:cNvGrpSpPr/>
        <p:nvPr/>
      </p:nvGrpSpPr>
      <p:grpSpPr>
        <a:xfrm>
          <a:off x="0" y="0"/>
          <a:ext cx="0" cy="0"/>
          <a:chOff x="0" y="0"/>
          <a:chExt cx="0" cy="0"/>
        </a:xfrm>
      </p:grpSpPr>
      <p:sp>
        <p:nvSpPr>
          <p:cNvPr id="4035" name="Google Shape;4035;p10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036" name="Google Shape;4036;p104"/>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Text Indentation</a:t>
            </a:r>
            <a:endParaRPr sz="4000">
              <a:solidFill>
                <a:srgbClr val="741B47"/>
              </a:solidFill>
              <a:latin typeface="Raleway Medium"/>
              <a:ea typeface="Raleway Medium"/>
              <a:cs typeface="Raleway Medium"/>
              <a:sym typeface="Raleway Medium"/>
            </a:endParaRPr>
          </a:p>
        </p:txBody>
      </p:sp>
      <p:grpSp>
        <p:nvGrpSpPr>
          <p:cNvPr id="4037" name="Google Shape;4037;p104"/>
          <p:cNvGrpSpPr/>
          <p:nvPr/>
        </p:nvGrpSpPr>
        <p:grpSpPr>
          <a:xfrm>
            <a:off x="304800" y="800100"/>
            <a:ext cx="8407291" cy="1043100"/>
            <a:chOff x="0" y="0"/>
            <a:chExt cx="8407291" cy="1043100"/>
          </a:xfrm>
        </p:grpSpPr>
        <p:sp>
          <p:nvSpPr>
            <p:cNvPr id="4038" name="Google Shape;4038;p104"/>
            <p:cNvSpPr/>
            <p:nvPr/>
          </p:nvSpPr>
          <p:spPr>
            <a:xfrm>
              <a:off x="2640091" y="0"/>
              <a:ext cx="5767200" cy="10431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04"/>
            <p:cNvSpPr txBox="1"/>
            <p:nvPr/>
          </p:nvSpPr>
          <p:spPr>
            <a:xfrm>
              <a:off x="2640091" y="130402"/>
              <a:ext cx="5376000" cy="782400"/>
            </a:xfrm>
            <a:prstGeom prst="rect">
              <a:avLst/>
            </a:prstGeom>
            <a:noFill/>
            <a:ln>
              <a:noFill/>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The text-indent is used to set indentation of the first line of a text.</a:t>
              </a:r>
              <a:endParaRPr b="0" i="0" sz="1600" u="none" cap="none" strike="noStrike">
                <a:solidFill>
                  <a:srgbClr val="FFFFFF"/>
                </a:solidFill>
                <a:latin typeface="Arial"/>
                <a:ea typeface="Arial"/>
                <a:cs typeface="Arial"/>
                <a:sym typeface="Arial"/>
              </a:endParaRPr>
            </a:p>
          </p:txBody>
        </p:sp>
        <p:sp>
          <p:nvSpPr>
            <p:cNvPr id="4040" name="Google Shape;4040;p104"/>
            <p:cNvSpPr/>
            <p:nvPr/>
          </p:nvSpPr>
          <p:spPr>
            <a:xfrm>
              <a:off x="0" y="159643"/>
              <a:ext cx="2640000" cy="7056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04"/>
            <p:cNvSpPr txBox="1"/>
            <p:nvPr/>
          </p:nvSpPr>
          <p:spPr>
            <a:xfrm>
              <a:off x="34450" y="194093"/>
              <a:ext cx="2571300" cy="6369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tr-TR" sz="2000" u="none" cap="none" strike="noStrike">
                  <a:solidFill>
                    <a:srgbClr val="FFFFFF"/>
                  </a:solidFill>
                  <a:latin typeface="Arial"/>
                  <a:ea typeface="Arial"/>
                  <a:cs typeface="Arial"/>
                  <a:sym typeface="Arial"/>
                </a:rPr>
                <a:t>Text Indentation</a:t>
              </a:r>
              <a:endParaRPr b="0" i="0" sz="2000" u="none" cap="none" strike="noStrike">
                <a:solidFill>
                  <a:srgbClr val="FFFFFF"/>
                </a:solidFill>
                <a:latin typeface="Arial"/>
                <a:ea typeface="Arial"/>
                <a:cs typeface="Arial"/>
                <a:sym typeface="Arial"/>
              </a:endParaRPr>
            </a:p>
          </p:txBody>
        </p:sp>
      </p:grpSp>
      <p:pic>
        <p:nvPicPr>
          <p:cNvPr id="4042" name="Google Shape;4042;p104"/>
          <p:cNvPicPr preferRelativeResize="0"/>
          <p:nvPr/>
        </p:nvPicPr>
        <p:blipFill rotWithShape="1">
          <a:blip r:embed="rId3">
            <a:alphaModFix/>
          </a:blip>
          <a:srcRect b="0" l="0" r="0" t="0"/>
          <a:stretch/>
        </p:blipFill>
        <p:spPr>
          <a:xfrm>
            <a:off x="1638184" y="1855661"/>
            <a:ext cx="5740632" cy="314040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6" name="Shape 4046"/>
        <p:cNvGrpSpPr/>
        <p:nvPr/>
      </p:nvGrpSpPr>
      <p:grpSpPr>
        <a:xfrm>
          <a:off x="0" y="0"/>
          <a:ext cx="0" cy="0"/>
          <a:chOff x="0" y="0"/>
          <a:chExt cx="0" cy="0"/>
        </a:xfrm>
      </p:grpSpPr>
      <p:sp>
        <p:nvSpPr>
          <p:cNvPr id="4047" name="Google Shape;4047;p105"/>
          <p:cNvSpPr txBox="1"/>
          <p:nvPr>
            <p:ph type="ctrTitle"/>
          </p:nvPr>
        </p:nvSpPr>
        <p:spPr>
          <a:xfrm>
            <a:off x="1010730" y="2102553"/>
            <a:ext cx="56445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Letter Spacing</a:t>
            </a:r>
            <a:endParaRPr sz="4000">
              <a:solidFill>
                <a:srgbClr val="741B47"/>
              </a:solidFill>
              <a:latin typeface="Raleway Medium"/>
              <a:ea typeface="Raleway Medium"/>
              <a:cs typeface="Raleway Medium"/>
              <a:sym typeface="Raleway Medium"/>
            </a:endParaRPr>
          </a:p>
        </p:txBody>
      </p:sp>
      <p:sp>
        <p:nvSpPr>
          <p:cNvPr id="4048" name="Google Shape;4048;p105"/>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6</a:t>
            </a:r>
            <a:endParaRPr b="1" i="0" sz="3600" u="none" cap="none" strike="noStrike">
              <a:solidFill>
                <a:schemeClr val="lt1"/>
              </a:solidFill>
              <a:latin typeface="Barlow"/>
              <a:ea typeface="Barlow"/>
              <a:cs typeface="Barlow"/>
              <a:sym typeface="Barlow"/>
            </a:endParaRPr>
          </a:p>
        </p:txBody>
      </p:sp>
      <p:grpSp>
        <p:nvGrpSpPr>
          <p:cNvPr id="4049" name="Google Shape;4049;p105"/>
          <p:cNvGrpSpPr/>
          <p:nvPr/>
        </p:nvGrpSpPr>
        <p:grpSpPr>
          <a:xfrm>
            <a:off x="6126359" y="1573487"/>
            <a:ext cx="2928488" cy="3139481"/>
            <a:chOff x="2183550" y="65875"/>
            <a:chExt cx="4483981" cy="4807045"/>
          </a:xfrm>
        </p:grpSpPr>
        <p:sp>
          <p:nvSpPr>
            <p:cNvPr id="4050" name="Google Shape;4050;p105"/>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1" name="Google Shape;4051;p105"/>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2" name="Google Shape;4052;p105"/>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3" name="Google Shape;4053;p105"/>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4" name="Google Shape;4054;p105"/>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5" name="Google Shape;4055;p105"/>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6" name="Google Shape;4056;p105"/>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7" name="Google Shape;4057;p105"/>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8" name="Google Shape;4058;p105"/>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9" name="Google Shape;4059;p105"/>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0" name="Google Shape;4060;p105"/>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1" name="Google Shape;4061;p105"/>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2" name="Google Shape;4062;p105"/>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3" name="Google Shape;4063;p105"/>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4" name="Google Shape;4064;p105"/>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5" name="Google Shape;4065;p105"/>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6" name="Google Shape;4066;p105"/>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7" name="Google Shape;4067;p105"/>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8" name="Google Shape;4068;p105"/>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9" name="Google Shape;4069;p105"/>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0" name="Google Shape;4070;p105"/>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1" name="Google Shape;4071;p105"/>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072" name="Google Shape;4072;p105"/>
            <p:cNvGrpSpPr/>
            <p:nvPr/>
          </p:nvGrpSpPr>
          <p:grpSpPr>
            <a:xfrm>
              <a:off x="2428704" y="3970322"/>
              <a:ext cx="350131" cy="370523"/>
              <a:chOff x="4512354" y="4952197"/>
              <a:chExt cx="350131" cy="370523"/>
            </a:xfrm>
          </p:grpSpPr>
          <p:grpSp>
            <p:nvGrpSpPr>
              <p:cNvPr id="4073" name="Google Shape;4073;p105"/>
              <p:cNvGrpSpPr/>
              <p:nvPr/>
            </p:nvGrpSpPr>
            <p:grpSpPr>
              <a:xfrm>
                <a:off x="4512354" y="5116449"/>
                <a:ext cx="343196" cy="206271"/>
                <a:chOff x="4512354" y="5116449"/>
                <a:chExt cx="343196" cy="206271"/>
              </a:xfrm>
            </p:grpSpPr>
            <p:sp>
              <p:nvSpPr>
                <p:cNvPr id="4074" name="Google Shape;4074;p105"/>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5" name="Google Shape;4075;p105"/>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6" name="Google Shape;4076;p105"/>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077" name="Google Shape;4077;p105"/>
                <p:cNvGrpSpPr/>
                <p:nvPr/>
              </p:nvGrpSpPr>
              <p:grpSpPr>
                <a:xfrm>
                  <a:off x="4592868" y="5212556"/>
                  <a:ext cx="96807" cy="56007"/>
                  <a:chOff x="4592868" y="5212556"/>
                  <a:chExt cx="96807" cy="56007"/>
                </a:xfrm>
              </p:grpSpPr>
              <p:sp>
                <p:nvSpPr>
                  <p:cNvPr id="4078" name="Google Shape;4078;p105"/>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9" name="Google Shape;4079;p105"/>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080" name="Google Shape;4080;p105"/>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1" name="Google Shape;4081;p105"/>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2" name="Google Shape;4082;p105"/>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3" name="Google Shape;4083;p105"/>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4" name="Google Shape;4084;p105"/>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5" name="Google Shape;4085;p105"/>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6" name="Google Shape;4086;p105"/>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7" name="Google Shape;4087;p105"/>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8" name="Google Shape;4088;p105"/>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9" name="Google Shape;4089;p105"/>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0" name="Google Shape;4090;p105"/>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1" name="Google Shape;4091;p105"/>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2" name="Google Shape;4092;p105"/>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3" name="Google Shape;4093;p105"/>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4" name="Google Shape;4094;p105"/>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5" name="Google Shape;4095;p105"/>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6" name="Google Shape;4096;p105"/>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7" name="Google Shape;4097;p105"/>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8" name="Google Shape;4098;p105"/>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9" name="Google Shape;4099;p105"/>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0" name="Google Shape;4100;p105"/>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1" name="Google Shape;4101;p105"/>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2" name="Google Shape;4102;p105"/>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3" name="Google Shape;4103;p105"/>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4" name="Google Shape;4104;p105"/>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5" name="Google Shape;4105;p105"/>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6" name="Google Shape;4106;p105"/>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7" name="Google Shape;4107;p105"/>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8" name="Google Shape;4108;p105"/>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9" name="Google Shape;4109;p105"/>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0" name="Google Shape;4110;p105"/>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1" name="Google Shape;4111;p105"/>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2" name="Google Shape;4112;p105"/>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3" name="Google Shape;4113;p105"/>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4" name="Google Shape;4114;p105"/>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5" name="Google Shape;4115;p105"/>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6" name="Google Shape;4116;p105"/>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7" name="Google Shape;4117;p105"/>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8" name="Google Shape;4118;p105"/>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9" name="Google Shape;4119;p105"/>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0" name="Google Shape;4120;p105"/>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1" name="Google Shape;4121;p105"/>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2" name="Google Shape;4122;p105"/>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3" name="Google Shape;4123;p105"/>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4" name="Google Shape;4124;p105"/>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5" name="Google Shape;4125;p105"/>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6" name="Google Shape;4126;p105"/>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7" name="Google Shape;4127;p105"/>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8" name="Google Shape;4128;p105"/>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9" name="Google Shape;4129;p105"/>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0" name="Google Shape;4130;p105"/>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1" name="Google Shape;4131;p105"/>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2" name="Google Shape;4132;p105"/>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3" name="Google Shape;4133;p105"/>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4" name="Google Shape;4134;p105"/>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5" name="Google Shape;4135;p105"/>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6" name="Google Shape;4136;p105"/>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7" name="Google Shape;4137;p105"/>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8" name="Google Shape;4138;p105"/>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9" name="Google Shape;4139;p105"/>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0" name="Google Shape;4140;p105"/>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1" name="Google Shape;4141;p105"/>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2" name="Google Shape;4142;p105"/>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3" name="Google Shape;4143;p105"/>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144" name="Google Shape;4144;p105"/>
              <p:cNvGrpSpPr/>
              <p:nvPr/>
            </p:nvGrpSpPr>
            <p:grpSpPr>
              <a:xfrm>
                <a:off x="4655095" y="4952197"/>
                <a:ext cx="207390" cy="280361"/>
                <a:chOff x="4655095" y="4952197"/>
                <a:chExt cx="207390" cy="280361"/>
              </a:xfrm>
            </p:grpSpPr>
            <p:grpSp>
              <p:nvGrpSpPr>
                <p:cNvPr id="4145" name="Google Shape;4145;p105"/>
                <p:cNvGrpSpPr/>
                <p:nvPr/>
              </p:nvGrpSpPr>
              <p:grpSpPr>
                <a:xfrm>
                  <a:off x="4655095" y="4952197"/>
                  <a:ext cx="207390" cy="280361"/>
                  <a:chOff x="4655095" y="4952197"/>
                  <a:chExt cx="207390" cy="280361"/>
                </a:xfrm>
              </p:grpSpPr>
              <p:sp>
                <p:nvSpPr>
                  <p:cNvPr id="4146" name="Google Shape;4146;p105"/>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7" name="Google Shape;4147;p105"/>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8" name="Google Shape;4148;p105"/>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9" name="Google Shape;4149;p105"/>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0" name="Google Shape;4150;p105"/>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151" name="Google Shape;4151;p105"/>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2" name="Google Shape;4152;p105"/>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3" name="Google Shape;4153;p105"/>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4154" name="Google Shape;4154;p105"/>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5" name="Google Shape;4155;p105"/>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6" name="Google Shape;4156;p105"/>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7" name="Google Shape;4157;p105"/>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8" name="Google Shape;4158;p105"/>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9" name="Google Shape;4159;p105"/>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0" name="Google Shape;4160;p105"/>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1" name="Google Shape;4161;p105"/>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2" name="Google Shape;4162;p105"/>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3" name="Google Shape;4163;p105"/>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4" name="Google Shape;4164;p105"/>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5" name="Google Shape;4165;p105"/>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6" name="Google Shape;4166;p105"/>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7" name="Google Shape;4167;p105"/>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8" name="Google Shape;4168;p105"/>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9" name="Google Shape;4169;p105"/>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0" name="Google Shape;4170;p105"/>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1" name="Google Shape;4171;p105"/>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2" name="Google Shape;4172;p105"/>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3" name="Google Shape;4173;p105"/>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4" name="Google Shape;4174;p105"/>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5" name="Google Shape;4175;p105"/>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6" name="Google Shape;4176;p105"/>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7" name="Google Shape;4177;p105"/>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8" name="Google Shape;4178;p105"/>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9" name="Google Shape;4179;p105"/>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0" name="Google Shape;4180;p105"/>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1" name="Google Shape;4181;p105"/>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2" name="Google Shape;4182;p105"/>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183" name="Google Shape;4183;p105"/>
            <p:cNvGrpSpPr/>
            <p:nvPr/>
          </p:nvGrpSpPr>
          <p:grpSpPr>
            <a:xfrm>
              <a:off x="6161826" y="4215479"/>
              <a:ext cx="350681" cy="265782"/>
              <a:chOff x="6621095" y="1452181"/>
              <a:chExt cx="330893" cy="250785"/>
            </a:xfrm>
          </p:grpSpPr>
          <p:sp>
            <p:nvSpPr>
              <p:cNvPr id="4184" name="Google Shape;4184;p105"/>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5" name="Google Shape;4185;p105"/>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6" name="Google Shape;4186;p105"/>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7" name="Google Shape;4187;p105"/>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8" name="Google Shape;4188;p105"/>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2" name="Shape 4192"/>
        <p:cNvGrpSpPr/>
        <p:nvPr/>
      </p:nvGrpSpPr>
      <p:grpSpPr>
        <a:xfrm>
          <a:off x="0" y="0"/>
          <a:ext cx="0" cy="0"/>
          <a:chOff x="0" y="0"/>
          <a:chExt cx="0" cy="0"/>
        </a:xfrm>
      </p:grpSpPr>
      <p:sp>
        <p:nvSpPr>
          <p:cNvPr id="4193" name="Google Shape;4193;p10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194" name="Google Shape;4194;p106"/>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Letter Spacing</a:t>
            </a:r>
            <a:endParaRPr sz="4000">
              <a:solidFill>
                <a:srgbClr val="741B47"/>
              </a:solidFill>
              <a:latin typeface="Raleway Medium"/>
              <a:ea typeface="Raleway Medium"/>
              <a:cs typeface="Raleway Medium"/>
              <a:sym typeface="Raleway Medium"/>
            </a:endParaRPr>
          </a:p>
        </p:txBody>
      </p:sp>
      <p:grpSp>
        <p:nvGrpSpPr>
          <p:cNvPr id="4195" name="Google Shape;4195;p106"/>
          <p:cNvGrpSpPr/>
          <p:nvPr/>
        </p:nvGrpSpPr>
        <p:grpSpPr>
          <a:xfrm>
            <a:off x="304800" y="800100"/>
            <a:ext cx="8407291" cy="1043100"/>
            <a:chOff x="0" y="0"/>
            <a:chExt cx="8407291" cy="1043100"/>
          </a:xfrm>
        </p:grpSpPr>
        <p:sp>
          <p:nvSpPr>
            <p:cNvPr id="4196" name="Google Shape;4196;p106"/>
            <p:cNvSpPr/>
            <p:nvPr/>
          </p:nvSpPr>
          <p:spPr>
            <a:xfrm>
              <a:off x="2640091" y="0"/>
              <a:ext cx="5767200" cy="10431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06"/>
            <p:cNvSpPr txBox="1"/>
            <p:nvPr/>
          </p:nvSpPr>
          <p:spPr>
            <a:xfrm>
              <a:off x="2640091" y="130402"/>
              <a:ext cx="5376000" cy="782400"/>
            </a:xfrm>
            <a:prstGeom prst="rect">
              <a:avLst/>
            </a:prstGeom>
            <a:noFill/>
            <a:ln>
              <a:noFill/>
            </a:ln>
          </p:spPr>
          <p:txBody>
            <a:bodyPr anchorCtr="0" anchor="ctr"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tr-TR" sz="1600" u="none" cap="none" strike="noStrike">
                  <a:solidFill>
                    <a:srgbClr val="FFFFFF"/>
                  </a:solidFill>
                  <a:latin typeface="Arial"/>
                  <a:ea typeface="Arial"/>
                  <a:cs typeface="Arial"/>
                  <a:sym typeface="Arial"/>
                </a:rPr>
                <a:t>The letter-spacing is used to set the space between the characters in a text.</a:t>
              </a:r>
              <a:endParaRPr b="0" i="0" sz="1600" u="none" cap="none" strike="noStrike">
                <a:solidFill>
                  <a:srgbClr val="FFFFFF"/>
                </a:solidFill>
                <a:latin typeface="Arial"/>
                <a:ea typeface="Arial"/>
                <a:cs typeface="Arial"/>
                <a:sym typeface="Arial"/>
              </a:endParaRPr>
            </a:p>
          </p:txBody>
        </p:sp>
        <p:sp>
          <p:nvSpPr>
            <p:cNvPr id="4198" name="Google Shape;4198;p106"/>
            <p:cNvSpPr/>
            <p:nvPr/>
          </p:nvSpPr>
          <p:spPr>
            <a:xfrm>
              <a:off x="0" y="159643"/>
              <a:ext cx="2640000" cy="705600"/>
            </a:xfrm>
            <a:prstGeom prst="roundRect">
              <a:avLst>
                <a:gd fmla="val 16667" name="adj"/>
              </a:avLst>
            </a:prstGeom>
            <a:solidFill>
              <a:srgbClr val="585E9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06"/>
            <p:cNvSpPr txBox="1"/>
            <p:nvPr/>
          </p:nvSpPr>
          <p:spPr>
            <a:xfrm>
              <a:off x="34450" y="194093"/>
              <a:ext cx="2571300" cy="6369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0" i="0" lang="tr-TR" sz="2000" u="none" cap="none" strike="noStrike">
                  <a:solidFill>
                    <a:srgbClr val="FFFFFF"/>
                  </a:solidFill>
                  <a:latin typeface="Arial"/>
                  <a:ea typeface="Arial"/>
                  <a:cs typeface="Arial"/>
                  <a:sym typeface="Arial"/>
                </a:rPr>
                <a:t>Letter Spacing</a:t>
              </a:r>
              <a:endParaRPr b="0" i="0" sz="2000" u="none" cap="none" strike="noStrike">
                <a:solidFill>
                  <a:srgbClr val="FFFFFF"/>
                </a:solidFill>
                <a:latin typeface="Arial"/>
                <a:ea typeface="Arial"/>
                <a:cs typeface="Arial"/>
                <a:sym typeface="Arial"/>
              </a:endParaRPr>
            </a:p>
          </p:txBody>
        </p:sp>
      </p:grpSp>
      <p:pic>
        <p:nvPicPr>
          <p:cNvPr id="4200" name="Google Shape;4200;p106"/>
          <p:cNvPicPr preferRelativeResize="0"/>
          <p:nvPr/>
        </p:nvPicPr>
        <p:blipFill rotWithShape="1">
          <a:blip r:embed="rId3">
            <a:alphaModFix/>
          </a:blip>
          <a:srcRect b="0" l="0" r="0" t="0"/>
          <a:stretch/>
        </p:blipFill>
        <p:spPr>
          <a:xfrm>
            <a:off x="1164133" y="1843314"/>
            <a:ext cx="6815733" cy="314644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